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6"/>
  </p:notesMasterIdLst>
  <p:sldIdLst>
    <p:sldId id="256" r:id="rId2"/>
    <p:sldId id="285" r:id="rId3"/>
    <p:sldId id="257" r:id="rId4"/>
    <p:sldId id="258" r:id="rId5"/>
    <p:sldId id="270" r:id="rId6"/>
    <p:sldId id="272" r:id="rId7"/>
    <p:sldId id="271" r:id="rId8"/>
    <p:sldId id="273" r:id="rId9"/>
    <p:sldId id="274" r:id="rId10"/>
    <p:sldId id="275" r:id="rId11"/>
    <p:sldId id="276" r:id="rId12"/>
    <p:sldId id="277" r:id="rId13"/>
    <p:sldId id="278" r:id="rId14"/>
    <p:sldId id="279" r:id="rId15"/>
    <p:sldId id="280" r:id="rId16"/>
    <p:sldId id="282" r:id="rId17"/>
    <p:sldId id="281" r:id="rId18"/>
    <p:sldId id="284" r:id="rId19"/>
    <p:sldId id="261" r:id="rId20"/>
    <p:sldId id="337" r:id="rId21"/>
    <p:sldId id="338" r:id="rId22"/>
    <p:sldId id="269"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286" r:id="rId38"/>
    <p:sldId id="287" r:id="rId39"/>
    <p:sldId id="288" r:id="rId40"/>
    <p:sldId id="309" r:id="rId41"/>
    <p:sldId id="291" r:id="rId42"/>
    <p:sldId id="297" r:id="rId43"/>
    <p:sldId id="290" r:id="rId44"/>
    <p:sldId id="289" r:id="rId45"/>
    <p:sldId id="293" r:id="rId46"/>
    <p:sldId id="294" r:id="rId47"/>
    <p:sldId id="295" r:id="rId48"/>
    <p:sldId id="296" r:id="rId49"/>
    <p:sldId id="298" r:id="rId50"/>
    <p:sldId id="299" r:id="rId51"/>
    <p:sldId id="300" r:id="rId52"/>
    <p:sldId id="317" r:id="rId53"/>
    <p:sldId id="302" r:id="rId54"/>
    <p:sldId id="301" r:id="rId55"/>
    <p:sldId id="303" r:id="rId56"/>
    <p:sldId id="304" r:id="rId57"/>
    <p:sldId id="305" r:id="rId58"/>
    <p:sldId id="306" r:id="rId59"/>
    <p:sldId id="308" r:id="rId60"/>
    <p:sldId id="307" r:id="rId61"/>
    <p:sldId id="313" r:id="rId62"/>
    <p:sldId id="310" r:id="rId63"/>
    <p:sldId id="315" r:id="rId64"/>
    <p:sldId id="311" r:id="rId65"/>
    <p:sldId id="314"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EibYzw4rP5othmUlcCQS3DqtXS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6ABA"/>
    <a:srgbClr val="57058D"/>
    <a:srgbClr val="704C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6"/>
    <p:restoredTop sz="95461"/>
  </p:normalViewPr>
  <p:slideViewPr>
    <p:cSldViewPr snapToGrid="0">
      <p:cViewPr>
        <p:scale>
          <a:sx n="165" d="100"/>
          <a:sy n="165" d="100"/>
        </p:scale>
        <p:origin x="424" y="14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customschemas.google.com/relationships/presentationmetadata" Target="metadata"/><Relationship Id="rId88" Type="http://schemas.openxmlformats.org/officeDocument/2006/relationships/presProps" Target="presProps.xml"/><Relationship Id="rId8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0837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301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1044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32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Alpha is the excess returns relative to market benchmark for a given amount of risk taken by the scheme. Alpha in mutual funds is probably the most important performance measures of a mutual fun</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From (Elton, Gruber, Souza, &amp; Blake, 2015), the average alpha over the history across all target date funds is a negative 20 bps per year and is significantly different from zero at the 1% level. This is the alpha across all the TDFs holdings and is after all expenses on the underlying funds but before the expenses added by the TDF.</a:t>
            </a:r>
            <a:r>
              <a:rPr lang="en-US" dirty="0">
                <a:effectLst/>
              </a:rPr>
              <a:t> </a:t>
            </a:r>
            <a:r>
              <a:rPr lang="en-US" sz="1100" b="0" i="0" u="none" strike="noStrike" cap="none" dirty="0">
                <a:solidFill>
                  <a:srgbClr val="000000"/>
                </a:solidFill>
                <a:effectLst/>
                <a:latin typeface="Arial"/>
                <a:ea typeface="Arial"/>
                <a:cs typeface="Arial"/>
                <a:sym typeface="Arial"/>
              </a:rPr>
              <a:t>d scheme.</a:t>
            </a:r>
            <a:endParaRPr dirty="0"/>
          </a:p>
        </p:txBody>
      </p:sp>
    </p:spTree>
    <p:extLst>
      <p:ext uri="{BB962C8B-B14F-4D97-AF65-F5344CB8AC3E}">
        <p14:creationId xmlns:p14="http://schemas.microsoft.com/office/powerpoint/2010/main" val="198465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The constant scale is in percentage points per month, while the expense ratio scale is in percentage points per year.</a:t>
            </a:r>
            <a:r>
              <a:rPr lang="en-US" dirty="0">
                <a:effectLst/>
              </a:rPr>
              <a:t> </a:t>
            </a:r>
            <a:endParaRPr dirty="0"/>
          </a:p>
        </p:txBody>
      </p:sp>
    </p:spTree>
    <p:extLst>
      <p:ext uri="{BB962C8B-B14F-4D97-AF65-F5344CB8AC3E}">
        <p14:creationId xmlns:p14="http://schemas.microsoft.com/office/powerpoint/2010/main" val="71643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From the fitted slope of -7.9 basis points in the monthly constant alpha per 1 percentage increase in expenses, this translates to approximately 95 basis points per year. This means that the constant alpha decreases approximately 1 for 1 with an increase in net expense ratio. Therefore, once we control for asset allocation, high-cost funds produce gross returns equal to their low-cost counterparts, but net returns that differ by the difference in net expense ratios, and it seems that expensive funds have difficulty in overcoming their expense disadvantage. </a:t>
            </a:r>
          </a:p>
        </p:txBody>
      </p:sp>
    </p:spTree>
    <p:extLst>
      <p:ext uri="{BB962C8B-B14F-4D97-AF65-F5344CB8AC3E}">
        <p14:creationId xmlns:p14="http://schemas.microsoft.com/office/powerpoint/2010/main" val="839113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7319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While the 2025 funds, presumably held by workers within roughly five years of retirement, did better than the long-duration TDFs, they still lost more than one-fifth of their value in five weeks. This likely disappointed their shareholders, given the promise of the glide paths becoming safer and more conservative as retirement approaches. Therefore, although TDFs are considered a mix of equities and bonds, TDFs could be as risky as stock index fund.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87901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target-date fund operates under an asset allocation formula that </a:t>
            </a:r>
            <a:r>
              <a:rPr lang="en-US" sz="1100" b="0" i="0" u="none" strike="noStrike" cap="none" dirty="0" err="1" smtClean="0">
                <a:solidFill>
                  <a:srgbClr val="000000"/>
                </a:solidFill>
                <a:effectLst/>
                <a:latin typeface="Arial"/>
                <a:ea typeface="Arial"/>
                <a:cs typeface="Arial"/>
                <a:sym typeface="Arial"/>
              </a:rPr>
              <a:t>assumcertain</a:t>
            </a:r>
            <a:r>
              <a:rPr lang="en-US" sz="1100" b="0" i="0" u="none" strike="noStrike" cap="none" dirty="0" smtClean="0">
                <a:solidFill>
                  <a:srgbClr val="000000"/>
                </a:solidFill>
                <a:effectLst/>
                <a:latin typeface="Arial"/>
                <a:ea typeface="Arial"/>
                <a:cs typeface="Arial"/>
                <a:sym typeface="Arial"/>
              </a:rPr>
              <a:t> year and adjusts its asset allocation model as it gets closer to that year. The target year is identified in the name of the fund. So, for instance, if you plan to retire in or near 2045, you would pick a fund with 2045 in its name.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 target-date fund eliminates the need to constantly monitor and adjust your portfolio and reduces the stress associated with financial planning by the time you get to retirement. The fund has a defined trajectory when allocating assets in the portfolio. As you approach your target date, the fund will gradually make your portfolio </a:t>
            </a:r>
            <a:r>
              <a:rPr lang="en-US" sz="1100" b="0" i="0" u="none" strike="noStrike" cap="none" dirty="0" err="1" smtClean="0">
                <a:solidFill>
                  <a:srgbClr val="000000"/>
                </a:solidFill>
                <a:effectLst/>
                <a:latin typeface="Arial"/>
                <a:ea typeface="Arial"/>
                <a:cs typeface="Arial"/>
                <a:sym typeface="Arial"/>
              </a:rPr>
              <a:t>es</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you will retire in a </a:t>
            </a:r>
            <a:r>
              <a:rPr lang="en-US" sz="1100" b="0" i="0" u="none" strike="noStrike" cap="none" dirty="0" smtClean="0">
                <a:solidFill>
                  <a:srgbClr val="000000"/>
                </a:solidFill>
                <a:effectLst/>
                <a:latin typeface="Arial"/>
                <a:ea typeface="Arial"/>
                <a:cs typeface="Arial"/>
                <a:sym typeface="Arial"/>
              </a:rPr>
              <a:t>more </a:t>
            </a:r>
            <a:r>
              <a:rPr lang="en-US" sz="1100" b="0" i="0" u="none" strike="noStrike" cap="none" dirty="0">
                <a:solidFill>
                  <a:srgbClr val="000000"/>
                </a:solidFill>
                <a:effectLst/>
                <a:latin typeface="Arial"/>
                <a:ea typeface="Arial"/>
                <a:cs typeface="Arial"/>
                <a:sym typeface="Arial"/>
              </a:rPr>
              <a:t>conservative, helping to ensure that your money is there when you need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First of all, the asset allocation of TDFs takes into account just one factor of risk aversion: the employee’s age, but people have a wide range of risk preference based on their situations such as marital status, number of children, spouse’s employment, education, and so on. Hence, It's not a customized retirement option.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562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34061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816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1585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0026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532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9621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7072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35623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7720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875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77821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99113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56228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71968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3782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709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32113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34061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0125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675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7720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89398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03832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92041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64269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903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71457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95017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383626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3996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46607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8897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23249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938297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96208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53024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147253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126996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44776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642733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49040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8937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1458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171974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5254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872332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3490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494065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340610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0125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67569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24651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85784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7720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642691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920415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9036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508600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789729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53797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5270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823489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52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157002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54840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637100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34909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1093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497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784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14"/>
        <p:cNvGrpSpPr/>
        <p:nvPr/>
      </p:nvGrpSpPr>
      <p:grpSpPr>
        <a:xfrm>
          <a:off x="0" y="0"/>
          <a:ext cx="0" cy="0"/>
          <a:chOff x="0" y="0"/>
          <a:chExt cx="0" cy="0"/>
        </a:xfrm>
      </p:grpSpPr>
      <p:cxnSp>
        <p:nvCxnSpPr>
          <p:cNvPr id="15" name="Google Shape;15;p16" descr=" "/>
          <p:cNvCxnSpPr/>
          <p:nvPr/>
        </p:nvCxnSpPr>
        <p:spPr>
          <a:xfrm>
            <a:off x="407168" y="2618527"/>
            <a:ext cx="521400" cy="0"/>
          </a:xfrm>
          <a:prstGeom prst="straightConnector1">
            <a:avLst/>
          </a:prstGeom>
          <a:noFill/>
          <a:ln w="76200" cap="flat" cmpd="sng">
            <a:solidFill>
              <a:srgbClr val="9A6ABA"/>
            </a:solidFill>
            <a:prstDash val="solid"/>
            <a:round/>
            <a:headEnd type="none" w="sm" len="sm"/>
            <a:tailEnd type="none" w="sm" len="sm"/>
          </a:ln>
        </p:spPr>
      </p:cxnSp>
      <p:pic>
        <p:nvPicPr>
          <p:cNvPr id="16" name="Google Shape;16;p16"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17" name="Google Shape;17;p16"/>
          <p:cNvSpPr txBox="1">
            <a:spLocks noGrp="1"/>
          </p:cNvSpPr>
          <p:nvPr>
            <p:ph type="title"/>
          </p:nvPr>
        </p:nvSpPr>
        <p:spPr>
          <a:xfrm>
            <a:off x="316950" y="457200"/>
            <a:ext cx="8520600" cy="18417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18" name="Google Shape;18;p16"/>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26"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6"/>
          <p:cNvSpPr txBox="1">
            <a:spLocks noGrp="1"/>
          </p:cNvSpPr>
          <p:nvPr>
            <p:ph type="title"/>
          </p:nvPr>
        </p:nvSpPr>
        <p:spPr>
          <a:xfrm>
            <a:off x="294375" y="1233175"/>
            <a:ext cx="4079100" cy="1482300"/>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8" name="Google Shape;68;p26"/>
          <p:cNvSpPr txBox="1">
            <a:spLocks noGrp="1"/>
          </p:cNvSpPr>
          <p:nvPr>
            <p:ph type="subTitle" idx="1"/>
          </p:nvPr>
        </p:nvSpPr>
        <p:spPr>
          <a:xfrm>
            <a:off x="294375" y="2803075"/>
            <a:ext cx="39558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69" name="Google Shape;69;p26"/>
          <p:cNvSpPr txBox="1">
            <a:spLocks noGrp="1"/>
          </p:cNvSpPr>
          <p:nvPr>
            <p:ph type="body" idx="2"/>
          </p:nvPr>
        </p:nvSpPr>
        <p:spPr>
          <a:xfrm>
            <a:off x="4939500" y="724075"/>
            <a:ext cx="3837000" cy="35517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pic>
        <p:nvPicPr>
          <p:cNvPr id="70" name="Google Shape;70;p26"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71" name="Google Shape;71;p2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72"/>
        <p:cNvGrpSpPr/>
        <p:nvPr/>
      </p:nvGrpSpPr>
      <p:grpSpPr>
        <a:xfrm>
          <a:off x="0" y="0"/>
          <a:ext cx="0" cy="0"/>
          <a:chOff x="0" y="0"/>
          <a:chExt cx="0" cy="0"/>
        </a:xfrm>
      </p:grpSpPr>
      <p:pic>
        <p:nvPicPr>
          <p:cNvPr id="73" name="Google Shape;73;p27"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74" name="Google Shape;74;p2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7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57068C"/>
        </a:solidFill>
        <a:effectLst/>
      </p:bgPr>
    </p:bg>
    <p:spTree>
      <p:nvGrpSpPr>
        <p:cNvPr id="1" name="Shape 8"/>
        <p:cNvGrpSpPr/>
        <p:nvPr/>
      </p:nvGrpSpPr>
      <p:grpSpPr>
        <a:xfrm>
          <a:off x="0" y="0"/>
          <a:ext cx="0" cy="0"/>
          <a:chOff x="0" y="0"/>
          <a:chExt cx="0" cy="0"/>
        </a:xfrm>
      </p:grpSpPr>
      <p:pic>
        <p:nvPicPr>
          <p:cNvPr id="9" name="Google Shape;9;p15" descr="Aerial view of New York City."/>
          <p:cNvPicPr preferRelativeResize="0"/>
          <p:nvPr/>
        </p:nvPicPr>
        <p:blipFill rotWithShape="1">
          <a:blip r:embed="rId2">
            <a:alphaModFix amt="25000"/>
          </a:blip>
          <a:srcRect t="14018" r="734" b="2234"/>
          <a:stretch/>
        </p:blipFill>
        <p:spPr>
          <a:xfrm>
            <a:off x="1" y="0"/>
            <a:ext cx="9143999" cy="5143499"/>
          </a:xfrm>
          <a:prstGeom prst="rect">
            <a:avLst/>
          </a:prstGeom>
          <a:noFill/>
          <a:ln>
            <a:noFill/>
          </a:ln>
        </p:spPr>
      </p:pic>
      <p:sp>
        <p:nvSpPr>
          <p:cNvPr id="10" name="Google Shape;10;p15"/>
          <p:cNvSpPr txBox="1">
            <a:spLocks noGrp="1"/>
          </p:cNvSpPr>
          <p:nvPr>
            <p:ph type="title"/>
          </p:nvPr>
        </p:nvSpPr>
        <p:spPr>
          <a:xfrm>
            <a:off x="316949" y="1243943"/>
            <a:ext cx="8265600" cy="19098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a:endParaRPr/>
          </a:p>
        </p:txBody>
      </p:sp>
      <p:pic>
        <p:nvPicPr>
          <p:cNvPr id="11" name="Google Shape;11;p15"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12" name="Google Shape;12;p15"/>
          <p:cNvSpPr txBox="1">
            <a:spLocks noGrp="1"/>
          </p:cNvSpPr>
          <p:nvPr>
            <p:ph type="subTitle" idx="1"/>
          </p:nvPr>
        </p:nvSpPr>
        <p:spPr>
          <a:xfrm>
            <a:off x="307600" y="3119750"/>
            <a:ext cx="4761000" cy="779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3" name="Google Shape;13;p15"/>
          <p:cNvSpPr txBox="1">
            <a:spLocks noGrp="1"/>
          </p:cNvSpPr>
          <p:nvPr>
            <p:ph type="body" idx="2"/>
          </p:nvPr>
        </p:nvSpPr>
        <p:spPr>
          <a:xfrm>
            <a:off x="307600" y="4145050"/>
            <a:ext cx="2436000" cy="657600"/>
          </a:xfrm>
          <a:prstGeom prst="rect">
            <a:avLst/>
          </a:prstGeom>
          <a:noFill/>
          <a:ln>
            <a:noFill/>
          </a:ln>
        </p:spPr>
        <p:txBody>
          <a:bodyPr spcFirstLastPara="1" wrap="square" lIns="91425" tIns="91425" rIns="91425" bIns="91425" anchor="t" anchorCtr="0">
            <a:noAutofit/>
          </a:bodyPr>
          <a:lstStyle>
            <a:lvl1pPr marL="457200" lvl="0" indent="-29845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gn="l">
              <a:lnSpc>
                <a:spcPct val="125000"/>
              </a:lnSpc>
              <a:spcBef>
                <a:spcPts val="0"/>
              </a:spcBef>
              <a:spcAft>
                <a:spcPts val="0"/>
              </a:spcAft>
              <a:buClr>
                <a:srgbClr val="FFFFFF"/>
              </a:buClr>
              <a:buSzPts val="1400"/>
              <a:buChar char="○"/>
              <a:defRPr>
                <a:solidFill>
                  <a:srgbClr val="FFFFFF"/>
                </a:solidFill>
              </a:defRPr>
            </a:lvl2pPr>
            <a:lvl3pPr marL="1371600" lvl="2" indent="-317500" algn="l">
              <a:lnSpc>
                <a:spcPct val="125000"/>
              </a:lnSpc>
              <a:spcBef>
                <a:spcPts val="0"/>
              </a:spcBef>
              <a:spcAft>
                <a:spcPts val="0"/>
              </a:spcAft>
              <a:buClr>
                <a:srgbClr val="FFFFFF"/>
              </a:buClr>
              <a:buSzPts val="1400"/>
              <a:buChar char="■"/>
              <a:defRPr>
                <a:solidFill>
                  <a:srgbClr val="FFFFFF"/>
                </a:solidFill>
              </a:defRPr>
            </a:lvl3pPr>
            <a:lvl4pPr marL="1828800" lvl="3" indent="-317500" algn="l">
              <a:lnSpc>
                <a:spcPct val="125000"/>
              </a:lnSpc>
              <a:spcBef>
                <a:spcPts val="0"/>
              </a:spcBef>
              <a:spcAft>
                <a:spcPts val="0"/>
              </a:spcAft>
              <a:buClr>
                <a:srgbClr val="FFFFFF"/>
              </a:buClr>
              <a:buSzPts val="1400"/>
              <a:buChar char="●"/>
              <a:defRPr>
                <a:solidFill>
                  <a:srgbClr val="FFFFFF"/>
                </a:solidFill>
              </a:defRPr>
            </a:lvl4pPr>
            <a:lvl5pPr marL="2286000" lvl="4" indent="-317500" algn="l">
              <a:lnSpc>
                <a:spcPct val="125000"/>
              </a:lnSpc>
              <a:spcBef>
                <a:spcPts val="0"/>
              </a:spcBef>
              <a:spcAft>
                <a:spcPts val="0"/>
              </a:spcAft>
              <a:buClr>
                <a:srgbClr val="FFFFFF"/>
              </a:buClr>
              <a:buSzPts val="1400"/>
              <a:buChar char="○"/>
              <a:defRPr>
                <a:solidFill>
                  <a:srgbClr val="FFFFFF"/>
                </a:solidFill>
              </a:defRPr>
            </a:lvl5pPr>
            <a:lvl6pPr marL="2743200" lvl="5" indent="-317500" algn="l">
              <a:lnSpc>
                <a:spcPct val="125000"/>
              </a:lnSpc>
              <a:spcBef>
                <a:spcPts val="0"/>
              </a:spcBef>
              <a:spcAft>
                <a:spcPts val="0"/>
              </a:spcAft>
              <a:buClr>
                <a:srgbClr val="FFFFFF"/>
              </a:buClr>
              <a:buSzPts val="1400"/>
              <a:buChar char="■"/>
              <a:defRPr>
                <a:solidFill>
                  <a:srgbClr val="FFFFFF"/>
                </a:solidFill>
              </a:defRPr>
            </a:lvl6pPr>
            <a:lvl7pPr marL="3200400" lvl="6" indent="-317500" algn="l">
              <a:lnSpc>
                <a:spcPct val="125000"/>
              </a:lnSpc>
              <a:spcBef>
                <a:spcPts val="0"/>
              </a:spcBef>
              <a:spcAft>
                <a:spcPts val="0"/>
              </a:spcAft>
              <a:buClr>
                <a:srgbClr val="FFFFFF"/>
              </a:buClr>
              <a:buSzPts val="1400"/>
              <a:buChar char="●"/>
              <a:defRPr>
                <a:solidFill>
                  <a:srgbClr val="FFFFFF"/>
                </a:solidFill>
              </a:defRPr>
            </a:lvl7pPr>
            <a:lvl8pPr marL="3657600" lvl="7" indent="-317500" algn="l">
              <a:lnSpc>
                <a:spcPct val="125000"/>
              </a:lnSpc>
              <a:spcBef>
                <a:spcPts val="0"/>
              </a:spcBef>
              <a:spcAft>
                <a:spcPts val="0"/>
              </a:spcAft>
              <a:buClr>
                <a:srgbClr val="FFFFFF"/>
              </a:buClr>
              <a:buSzPts val="1400"/>
              <a:buChar char="○"/>
              <a:defRPr>
                <a:solidFill>
                  <a:srgbClr val="FFFFFF"/>
                </a:solidFill>
              </a:defRPr>
            </a:lvl8pPr>
            <a:lvl9pPr marL="4114800" lvl="8" indent="-317500" algn="l">
              <a:lnSpc>
                <a:spcPct val="125000"/>
              </a:lnSpc>
              <a:spcBef>
                <a:spcPts val="0"/>
              </a:spcBef>
              <a:spcAft>
                <a:spcPts val="0"/>
              </a:spcAft>
              <a:buClr>
                <a:srgbClr val="FFFFFF"/>
              </a:buClr>
              <a:buSzPts val="1400"/>
              <a:buChar char="■"/>
              <a:defRPr>
                <a:solidFill>
                  <a:srgbClr val="FFFFFF"/>
                </a:solidFill>
              </a:defRPr>
            </a:lvl9pPr>
          </a:lstStyle>
          <a:p>
            <a:endParaRPr/>
          </a:p>
        </p:txBody>
      </p:sp>
    </p:spTree>
    <p:extLst>
      <p:ext uri="{BB962C8B-B14F-4D97-AF65-F5344CB8AC3E}">
        <p14:creationId xmlns:p14="http://schemas.microsoft.com/office/powerpoint/2010/main" val="18073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pic>
        <p:nvPicPr>
          <p:cNvPr id="32" name="Google Shape;32;p19"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33" name="Google Shape;33;p1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extLst>
      <p:ext uri="{BB962C8B-B14F-4D97-AF65-F5344CB8AC3E}">
        <p14:creationId xmlns:p14="http://schemas.microsoft.com/office/powerpoint/2010/main" val="326992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311700" y="1152475"/>
            <a:ext cx="3345900" cy="3199500"/>
          </a:xfrm>
          <a:prstGeom prst="rect">
            <a:avLst/>
          </a:prstGeom>
          <a:noFill/>
          <a:ln>
            <a:noFill/>
          </a:ln>
        </p:spPr>
        <p:txBody>
          <a:bodyPr spcFirstLastPara="1" wrap="square" lIns="91425" tIns="91425" rIns="91425" bIns="91425" anchor="t" anchorCtr="0">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21" name="Google Shape;21;p17"/>
          <p:cNvSpPr txBox="1">
            <a:spLocks noGrp="1"/>
          </p:cNvSpPr>
          <p:nvPr>
            <p:ph type="body" idx="1"/>
          </p:nvPr>
        </p:nvSpPr>
        <p:spPr>
          <a:xfrm>
            <a:off x="4114800" y="1175683"/>
            <a:ext cx="4192800" cy="3123300"/>
          </a:xfrm>
          <a:prstGeom prst="rect">
            <a:avLst/>
          </a:prstGeom>
          <a:noFill/>
          <a:ln>
            <a:noFill/>
          </a:ln>
        </p:spPr>
        <p:txBody>
          <a:bodyPr spcFirstLastPara="1" wrap="square" lIns="91425" tIns="91425" rIns="91425" bIns="91425" anchor="t" anchorCtr="0">
            <a:noAutofit/>
          </a:bodyPr>
          <a:lstStyle>
            <a:lvl1pPr marL="457200" lvl="0" indent="-317500" algn="l">
              <a:lnSpc>
                <a:spcPct val="125000"/>
              </a:lnSpc>
              <a:spcBef>
                <a:spcPts val="0"/>
              </a:spcBef>
              <a:spcAft>
                <a:spcPts val="0"/>
              </a:spcAft>
              <a:buSzPts val="1400"/>
              <a:buChar char="●"/>
              <a:defRPr sz="1400"/>
            </a:lvl1pPr>
            <a:lvl2pPr marL="914400" lvl="1" indent="-317500" algn="l">
              <a:lnSpc>
                <a:spcPct val="125000"/>
              </a:lnSpc>
              <a:spcBef>
                <a:spcPts val="1600"/>
              </a:spcBef>
              <a:spcAft>
                <a:spcPts val="0"/>
              </a:spcAft>
              <a:buSzPts val="1400"/>
              <a:buChar char="○"/>
              <a:defRPr/>
            </a:lvl2pPr>
            <a:lvl3pPr marL="1371600" lvl="2" indent="-317500" algn="l">
              <a:lnSpc>
                <a:spcPct val="125000"/>
              </a:lnSpc>
              <a:spcBef>
                <a:spcPts val="1600"/>
              </a:spcBef>
              <a:spcAft>
                <a:spcPts val="0"/>
              </a:spcAft>
              <a:buSzPts val="1400"/>
              <a:buChar char="■"/>
              <a:defRPr/>
            </a:lvl3pPr>
            <a:lvl4pPr marL="1828800" lvl="3" indent="-317500" algn="l">
              <a:lnSpc>
                <a:spcPct val="125000"/>
              </a:lnSpc>
              <a:spcBef>
                <a:spcPts val="1600"/>
              </a:spcBef>
              <a:spcAft>
                <a:spcPts val="0"/>
              </a:spcAft>
              <a:buSzPts val="1400"/>
              <a:buChar char="●"/>
              <a:defRPr/>
            </a:lvl4pPr>
            <a:lvl5pPr marL="2286000" lvl="4" indent="-317500" algn="l">
              <a:lnSpc>
                <a:spcPct val="125000"/>
              </a:lnSpc>
              <a:spcBef>
                <a:spcPts val="1600"/>
              </a:spcBef>
              <a:spcAft>
                <a:spcPts val="0"/>
              </a:spcAft>
              <a:buSzPts val="1400"/>
              <a:buChar char="○"/>
              <a:defRPr/>
            </a:lvl5pPr>
            <a:lvl6pPr marL="2743200" lvl="5" indent="-317500" algn="l">
              <a:lnSpc>
                <a:spcPct val="125000"/>
              </a:lnSpc>
              <a:spcBef>
                <a:spcPts val="1600"/>
              </a:spcBef>
              <a:spcAft>
                <a:spcPts val="0"/>
              </a:spcAft>
              <a:buSzPts val="1400"/>
              <a:buChar char="■"/>
              <a:defRPr/>
            </a:lvl6pPr>
            <a:lvl7pPr marL="3200400" lvl="6" indent="-317500" algn="l">
              <a:lnSpc>
                <a:spcPct val="125000"/>
              </a:lnSpc>
              <a:spcBef>
                <a:spcPts val="1600"/>
              </a:spcBef>
              <a:spcAft>
                <a:spcPts val="0"/>
              </a:spcAft>
              <a:buSzPts val="1400"/>
              <a:buChar char="●"/>
              <a:defRPr/>
            </a:lvl7pPr>
            <a:lvl8pPr marL="3657600" lvl="7" indent="-317500" algn="l">
              <a:lnSpc>
                <a:spcPct val="125000"/>
              </a:lnSpc>
              <a:spcBef>
                <a:spcPts val="1600"/>
              </a:spcBef>
              <a:spcAft>
                <a:spcPts val="0"/>
              </a:spcAft>
              <a:buSzPts val="1400"/>
              <a:buChar char="○"/>
              <a:defRPr/>
            </a:lvl8pPr>
            <a:lvl9pPr marL="4114800" lvl="8" indent="-317500" algn="l">
              <a:lnSpc>
                <a:spcPct val="125000"/>
              </a:lnSpc>
              <a:spcBef>
                <a:spcPts val="1600"/>
              </a:spcBef>
              <a:spcAft>
                <a:spcPts val="1600"/>
              </a:spcAft>
              <a:buSzPts val="1400"/>
              <a:buChar char="■"/>
              <a:defRPr/>
            </a:lvl9pPr>
          </a:lstStyle>
          <a:p>
            <a:endParaRPr/>
          </a:p>
        </p:txBody>
      </p:sp>
      <p:sp>
        <p:nvSpPr>
          <p:cNvPr id="22" name="Google Shape;22;p1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23" name="Google Shape;23;p17"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18"/>
          <p:cNvSpPr txBox="1">
            <a:spLocks noGrp="1"/>
          </p:cNvSpPr>
          <p:nvPr>
            <p:ph type="title"/>
          </p:nvPr>
        </p:nvSpPr>
        <p:spPr>
          <a:xfrm>
            <a:off x="311700" y="445025"/>
            <a:ext cx="84249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pic>
        <p:nvPicPr>
          <p:cNvPr id="26" name="Google Shape;26;p18"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27" name="Google Shape;27;p18"/>
          <p:cNvSpPr txBox="1">
            <a:spLocks noGrp="1"/>
          </p:cNvSpPr>
          <p:nvPr>
            <p:ph type="body" idx="1"/>
          </p:nvPr>
        </p:nvSpPr>
        <p:spPr>
          <a:xfrm>
            <a:off x="1376250"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28" name="Google Shape;28;p18"/>
          <p:cNvSpPr txBox="1">
            <a:spLocks noGrp="1"/>
          </p:cNvSpPr>
          <p:nvPr>
            <p:ph type="body" idx="2"/>
          </p:nvPr>
        </p:nvSpPr>
        <p:spPr>
          <a:xfrm>
            <a:off x="5051175"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29" name="Google Shape;29;p1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311700" y="426408"/>
            <a:ext cx="4308300" cy="10593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36" name="Google Shape;36;p20"/>
          <p:cNvSpPr txBox="1">
            <a:spLocks noGrp="1"/>
          </p:cNvSpPr>
          <p:nvPr>
            <p:ph type="body" idx="1"/>
          </p:nvPr>
        </p:nvSpPr>
        <p:spPr>
          <a:xfrm>
            <a:off x="311700" y="1646230"/>
            <a:ext cx="3350400" cy="24189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pic>
        <p:nvPicPr>
          <p:cNvPr id="37" name="Google Shape;37;p20"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38" name="Google Shape;38;p2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39"/>
        <p:cNvGrpSpPr/>
        <p:nvPr/>
      </p:nvGrpSpPr>
      <p:grpSpPr>
        <a:xfrm>
          <a:off x="0" y="0"/>
          <a:ext cx="0" cy="0"/>
          <a:chOff x="0" y="0"/>
          <a:chExt cx="0" cy="0"/>
        </a:xfrm>
      </p:grpSpPr>
      <p:sp>
        <p:nvSpPr>
          <p:cNvPr id="40" name="Google Shape;40;p21"/>
          <p:cNvSpPr txBox="1">
            <a:spLocks noGrp="1"/>
          </p:cNvSpPr>
          <p:nvPr>
            <p:ph type="title"/>
          </p:nvPr>
        </p:nvSpPr>
        <p:spPr>
          <a:xfrm>
            <a:off x="407175" y="450150"/>
            <a:ext cx="8329500" cy="382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pic>
        <p:nvPicPr>
          <p:cNvPr id="41" name="Google Shape;41;p21"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42" name="Google Shape;42;p2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43"/>
        <p:cNvGrpSpPr/>
        <p:nvPr/>
      </p:nvGrpSpPr>
      <p:grpSpPr>
        <a:xfrm>
          <a:off x="0" y="0"/>
          <a:ext cx="0" cy="0"/>
          <a:chOff x="0" y="0"/>
          <a:chExt cx="0" cy="0"/>
        </a:xfrm>
      </p:grpSpPr>
      <p:pic>
        <p:nvPicPr>
          <p:cNvPr id="44" name="Google Shape;44;p22"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45" name="Google Shape;45;p22"/>
          <p:cNvSpPr txBox="1">
            <a:spLocks noGrp="1"/>
          </p:cNvSpPr>
          <p:nvPr>
            <p:ph type="title"/>
          </p:nvPr>
        </p:nvSpPr>
        <p:spPr>
          <a:xfrm>
            <a:off x="311700" y="445025"/>
            <a:ext cx="38031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46" name="Google Shape;46;p22"/>
          <p:cNvSpPr txBox="1">
            <a:spLocks noGrp="1"/>
          </p:cNvSpPr>
          <p:nvPr>
            <p:ph type="body" idx="1"/>
          </p:nvPr>
        </p:nvSpPr>
        <p:spPr>
          <a:xfrm>
            <a:off x="311700" y="2750150"/>
            <a:ext cx="3466500" cy="1522500"/>
          </a:xfrm>
          <a:prstGeom prst="rect">
            <a:avLst/>
          </a:prstGeom>
          <a:noFill/>
          <a:ln>
            <a:noFill/>
          </a:ln>
        </p:spPr>
        <p:txBody>
          <a:bodyPr spcFirstLastPara="1" wrap="square" lIns="91425" tIns="91425" rIns="91425" bIns="91425" anchor="b" anchorCtr="0">
            <a:noAutofit/>
          </a:bodyPr>
          <a:lstStyle>
            <a:lvl1pPr marL="457200" lvl="0" indent="-298450" algn="l">
              <a:lnSpc>
                <a:spcPct val="125000"/>
              </a:lnSpc>
              <a:spcBef>
                <a:spcPts val="0"/>
              </a:spcBef>
              <a:spcAft>
                <a:spcPts val="0"/>
              </a:spcAft>
              <a:buSzPts val="1100"/>
              <a:buChar char="●"/>
              <a:defRPr sz="1100"/>
            </a:lvl1pPr>
            <a:lvl2pPr marL="914400" lvl="1" indent="-298450" algn="l">
              <a:lnSpc>
                <a:spcPct val="125000"/>
              </a:lnSpc>
              <a:spcBef>
                <a:spcPts val="0"/>
              </a:spcBef>
              <a:spcAft>
                <a:spcPts val="0"/>
              </a:spcAft>
              <a:buSzPts val="1100"/>
              <a:buChar char="○"/>
              <a:defRPr sz="1100"/>
            </a:lvl2pPr>
            <a:lvl3pPr marL="1371600" lvl="2" indent="-298450" algn="l">
              <a:lnSpc>
                <a:spcPct val="125000"/>
              </a:lnSpc>
              <a:spcBef>
                <a:spcPts val="0"/>
              </a:spcBef>
              <a:spcAft>
                <a:spcPts val="0"/>
              </a:spcAft>
              <a:buSzPts val="1100"/>
              <a:buChar char="■"/>
              <a:defRPr sz="1100"/>
            </a:lvl3pPr>
            <a:lvl4pPr marL="1828800" lvl="3" indent="-298450" algn="l">
              <a:lnSpc>
                <a:spcPct val="125000"/>
              </a:lnSpc>
              <a:spcBef>
                <a:spcPts val="0"/>
              </a:spcBef>
              <a:spcAft>
                <a:spcPts val="0"/>
              </a:spcAft>
              <a:buSzPts val="1100"/>
              <a:buChar char="●"/>
              <a:defRPr sz="1100"/>
            </a:lvl4pPr>
            <a:lvl5pPr marL="2286000" lvl="4" indent="-298450" algn="l">
              <a:lnSpc>
                <a:spcPct val="125000"/>
              </a:lnSpc>
              <a:spcBef>
                <a:spcPts val="0"/>
              </a:spcBef>
              <a:spcAft>
                <a:spcPts val="0"/>
              </a:spcAft>
              <a:buSzPts val="1100"/>
              <a:buChar char="○"/>
              <a:defRPr sz="1100"/>
            </a:lvl5pPr>
            <a:lvl6pPr marL="2743200" lvl="5" indent="-298450" algn="l">
              <a:lnSpc>
                <a:spcPct val="125000"/>
              </a:lnSpc>
              <a:spcBef>
                <a:spcPts val="0"/>
              </a:spcBef>
              <a:spcAft>
                <a:spcPts val="0"/>
              </a:spcAft>
              <a:buSzPts val="1100"/>
              <a:buChar char="■"/>
              <a:defRPr sz="1100"/>
            </a:lvl6pPr>
            <a:lvl7pPr marL="3200400" lvl="6" indent="-298450" algn="l">
              <a:lnSpc>
                <a:spcPct val="125000"/>
              </a:lnSpc>
              <a:spcBef>
                <a:spcPts val="0"/>
              </a:spcBef>
              <a:spcAft>
                <a:spcPts val="0"/>
              </a:spcAft>
              <a:buSzPts val="1100"/>
              <a:buChar char="●"/>
              <a:defRPr sz="1100"/>
            </a:lvl7pPr>
            <a:lvl8pPr marL="3657600" lvl="7" indent="-298450" algn="l">
              <a:lnSpc>
                <a:spcPct val="125000"/>
              </a:lnSpc>
              <a:spcBef>
                <a:spcPts val="0"/>
              </a:spcBef>
              <a:spcAft>
                <a:spcPts val="0"/>
              </a:spcAft>
              <a:buSzPts val="1100"/>
              <a:buChar char="○"/>
              <a:defRPr sz="1100"/>
            </a:lvl8pPr>
            <a:lvl9pPr marL="4114800" lvl="8" indent="-298450" algn="l">
              <a:lnSpc>
                <a:spcPct val="125000"/>
              </a:lnSpc>
              <a:spcBef>
                <a:spcPts val="0"/>
              </a:spcBef>
              <a:spcAft>
                <a:spcPts val="0"/>
              </a:spcAft>
              <a:buSzPts val="1100"/>
              <a:buChar char="■"/>
              <a:defRPr sz="1100"/>
            </a:lvl9pPr>
          </a:lstStyle>
          <a:p>
            <a:endParaRPr/>
          </a:p>
        </p:txBody>
      </p:sp>
      <p:sp>
        <p:nvSpPr>
          <p:cNvPr id="47" name="Google Shape;47;p2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pic>
        <p:nvPicPr>
          <p:cNvPr id="49" name="Google Shape;49;p23"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50" name="Google Shape;50;p2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51" name="Google Shape;51;p23"/>
          <p:cNvSpPr txBox="1">
            <a:spLocks noGrp="1"/>
          </p:cNvSpPr>
          <p:nvPr>
            <p:ph type="title"/>
          </p:nvPr>
        </p:nvSpPr>
        <p:spPr>
          <a:xfrm>
            <a:off x="311700" y="3564945"/>
            <a:ext cx="4491300" cy="605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52"/>
        <p:cNvGrpSpPr/>
        <p:nvPr/>
      </p:nvGrpSpPr>
      <p:grpSpPr>
        <a:xfrm>
          <a:off x="0" y="0"/>
          <a:ext cx="0" cy="0"/>
          <a:chOff x="0" y="0"/>
          <a:chExt cx="0" cy="0"/>
        </a:xfrm>
      </p:grpSpPr>
      <p:pic>
        <p:nvPicPr>
          <p:cNvPr id="53" name="Google Shape;53;p24" descr=" "/>
          <p:cNvPicPr preferRelativeResize="0"/>
          <p:nvPr/>
        </p:nvPicPr>
        <p:blipFill rotWithShape="1">
          <a:blip r:embed="rId2">
            <a:alphaModFix amt="25000"/>
          </a:blip>
          <a:srcRect t="14018" r="734" b="2234"/>
          <a:stretch/>
        </p:blipFill>
        <p:spPr>
          <a:xfrm>
            <a:off x="1" y="0"/>
            <a:ext cx="9143999" cy="5143499"/>
          </a:xfrm>
          <a:prstGeom prst="rect">
            <a:avLst/>
          </a:prstGeom>
          <a:noFill/>
          <a:ln>
            <a:noFill/>
          </a:ln>
        </p:spPr>
      </p:pic>
      <p:pic>
        <p:nvPicPr>
          <p:cNvPr id="54" name="Google Shape;54;p24"/>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55" name="Google Shape;55;p24"/>
          <p:cNvSpPr txBox="1">
            <a:spLocks noGrp="1"/>
          </p:cNvSpPr>
          <p:nvPr>
            <p:ph type="title"/>
          </p:nvPr>
        </p:nvSpPr>
        <p:spPr>
          <a:xfrm>
            <a:off x="1101125" y="936450"/>
            <a:ext cx="6947400" cy="30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56" name="Google Shape;56;p24"/>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 sz="4200" b="0" i="0" u="none" strike="noStrike" cap="none">
                <a:solidFill>
                  <a:srgbClr val="9A6ABA"/>
                </a:solidFill>
                <a:latin typeface="Montserrat Black"/>
                <a:ea typeface="Montserrat Black"/>
                <a:cs typeface="Montserrat Black"/>
                <a:sym typeface="Montserrat Black"/>
              </a:rPr>
              <a:t>“</a:t>
            </a:r>
            <a:endParaRPr sz="4200" b="0" i="0" u="none" strike="noStrike" cap="none">
              <a:solidFill>
                <a:srgbClr val="9A6ABA"/>
              </a:solidFill>
              <a:latin typeface="Montserrat Black"/>
              <a:ea typeface="Montserrat Black"/>
              <a:cs typeface="Montserrat Black"/>
              <a:sym typeface="Montserrat Black"/>
            </a:endParaRPr>
          </a:p>
        </p:txBody>
      </p:sp>
      <p:cxnSp>
        <p:nvCxnSpPr>
          <p:cNvPr id="57" name="Google Shape;57;p24"/>
          <p:cNvCxnSpPr/>
          <p:nvPr/>
        </p:nvCxnSpPr>
        <p:spPr>
          <a:xfrm>
            <a:off x="4314143" y="4230331"/>
            <a:ext cx="521400" cy="0"/>
          </a:xfrm>
          <a:prstGeom prst="straightConnector1">
            <a:avLst/>
          </a:prstGeom>
          <a:noFill/>
          <a:ln w="76200" cap="flat" cmpd="sng">
            <a:solidFill>
              <a:srgbClr val="9A6ABA"/>
            </a:solidFill>
            <a:prstDash val="solid"/>
            <a:round/>
            <a:headEnd type="none" w="sm" len="sm"/>
            <a:tailEnd type="none" w="sm" len="sm"/>
          </a:ln>
        </p:spPr>
      </p:cxnSp>
      <p:sp>
        <p:nvSpPr>
          <p:cNvPr id="58" name="Google Shape;58;p2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FFFFFF"/>
                </a:solidFill>
                <a:latin typeface="Montserrat"/>
                <a:ea typeface="Montserrat"/>
                <a:cs typeface="Montserrat"/>
                <a:sym typeface="Montserrat"/>
              </a:rPr>
              <a:t>‹#›</a:t>
            </a:fld>
            <a:endParaRPr sz="700" b="1" i="0" u="none" strike="noStrike" cap="none">
              <a:solidFill>
                <a:srgbClr val="FFFFFF"/>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25"/>
          <p:cNvSpPr txBox="1">
            <a:spLocks noGrp="1"/>
          </p:cNvSpPr>
          <p:nvPr>
            <p:ph type="title" hasCustomPrompt="1"/>
          </p:nvPr>
        </p:nvSpPr>
        <p:spPr>
          <a:xfrm>
            <a:off x="311700" y="407700"/>
            <a:ext cx="8520600" cy="193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1" name="Google Shape;61;p25"/>
          <p:cNvSpPr txBox="1">
            <a:spLocks noGrp="1"/>
          </p:cNvSpPr>
          <p:nvPr>
            <p:ph type="body" idx="1"/>
          </p:nvPr>
        </p:nvSpPr>
        <p:spPr>
          <a:xfrm>
            <a:off x="2475675" y="3360362"/>
            <a:ext cx="4192800" cy="719400"/>
          </a:xfrm>
          <a:prstGeom prst="rect">
            <a:avLst/>
          </a:prstGeom>
          <a:noFill/>
          <a:ln>
            <a:noFill/>
          </a:ln>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pic>
        <p:nvPicPr>
          <p:cNvPr id="62" name="Google Shape;62;p25"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63" name="Google Shape;63;p2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64" name="Google Shape;64;p25"/>
          <p:cNvSpPr txBox="1">
            <a:spLocks noGrp="1"/>
          </p:cNvSpPr>
          <p:nvPr>
            <p:ph type="subTitle" idx="2"/>
          </p:nvPr>
        </p:nvSpPr>
        <p:spPr>
          <a:xfrm>
            <a:off x="407175" y="2537800"/>
            <a:ext cx="8329200" cy="71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2800">
                <a:solidFill>
                  <a:srgbClr val="9A6ABA"/>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7068C"/>
              </a:buClr>
              <a:buSzPts val="4200"/>
              <a:buFont typeface="Montserrat ExtraBold"/>
              <a:buNone/>
              <a:defRPr sz="4200" b="0" i="0" u="none" strike="noStrike" cap="none">
                <a:solidFill>
                  <a:srgbClr val="57068C"/>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7068C"/>
              </a:buClr>
              <a:buSzPts val="1800"/>
              <a:buFont typeface="Montserrat"/>
              <a:buChar char="●"/>
              <a:defRPr sz="1800" b="0" i="0" u="none" strike="noStrike" cap="none">
                <a:solidFill>
                  <a:srgbClr val="333333"/>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xml"/><Relationship Id="rId5" Type="http://schemas.openxmlformats.org/officeDocument/2006/relationships/image" Target="../media/image4.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4.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4.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1.png"/><Relationship Id="rId6" Type="http://schemas.openxmlformats.org/officeDocument/2006/relationships/image" Target="../media/image4.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4.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4.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14.png"/><Relationship Id="rId6" Type="http://schemas.openxmlformats.org/officeDocument/2006/relationships/image" Target="../media/image4.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14.png"/><Relationship Id="rId6" Type="http://schemas.openxmlformats.org/officeDocument/2006/relationships/image" Target="../media/image4.png"/><Relationship Id="rId1" Type="http://schemas.microsoft.com/office/2007/relationships/media" Target="../media/media15.m4a"/><Relationship Id="rId2" Type="http://schemas.openxmlformats.org/officeDocument/2006/relationships/audio" Target="../media/media15.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15.png"/><Relationship Id="rId6" Type="http://schemas.openxmlformats.org/officeDocument/2006/relationships/image" Target="../media/image4.png"/><Relationship Id="rId1" Type="http://schemas.microsoft.com/office/2007/relationships/media" Target="../media/media15.m4a"/><Relationship Id="rId2" Type="http://schemas.openxmlformats.org/officeDocument/2006/relationships/audio" Target="../media/media15.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4.png"/><Relationship Id="rId1" Type="http://schemas.microsoft.com/office/2007/relationships/media" Target="../media/media16.m4a"/><Relationship Id="rId2" Type="http://schemas.openxmlformats.org/officeDocument/2006/relationships/audio" Target="../media/media16.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19.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4.png"/><Relationship Id="rId1" Type="http://schemas.microsoft.com/office/2007/relationships/media" Target="../media/media17.m4a"/><Relationship Id="rId2" Type="http://schemas.openxmlformats.org/officeDocument/2006/relationships/audio" Target="../media/media17.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4.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4.png"/><Relationship Id="rId1" Type="http://schemas.microsoft.com/office/2007/relationships/media" Target="../media/media18.m4a"/><Relationship Id="rId2" Type="http://schemas.openxmlformats.org/officeDocument/2006/relationships/audio" Target="../media/media18.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1.xml"/><Relationship Id="rId5" Type="http://schemas.openxmlformats.org/officeDocument/2006/relationships/image" Target="../media/image4.png"/><Relationship Id="rId1" Type="http://schemas.microsoft.com/office/2007/relationships/media" Target="../media/media19.m4a"/><Relationship Id="rId2" Type="http://schemas.openxmlformats.org/officeDocument/2006/relationships/audio" Target="../media/media19.m4a"/></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4.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4.png"/><Relationship Id="rId1" Type="http://schemas.microsoft.com/office/2007/relationships/media" Target="../media/media4.m4a"/><Relationship Id="rId2" Type="http://schemas.openxmlformats.org/officeDocument/2006/relationships/audio"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8.png"/><Relationship Id="rId6" Type="http://schemas.openxmlformats.org/officeDocument/2006/relationships/image" Target="../media/image4.png"/><Relationship Id="rId1" Type="http://schemas.microsoft.com/office/2007/relationships/media" Target="../media/media5.m4a"/><Relationship Id="rId2" Type="http://schemas.openxmlformats.org/officeDocument/2006/relationships/audio" Target="../media/media5.m4a"/></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4.png"/><Relationship Id="rId1" Type="http://schemas.microsoft.com/office/2007/relationships/media" Target="../media/media6.m4a"/><Relationship Id="rId2" Type="http://schemas.openxmlformats.org/officeDocument/2006/relationships/audio" Target="../media/media6.m4a"/></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4.png"/><Relationship Id="rId1" Type="http://schemas.microsoft.com/office/2007/relationships/media" Target="../media/media7.m4a"/><Relationship Id="rId2" Type="http://schemas.openxmlformats.org/officeDocument/2006/relationships/audio" Target="../media/media7.m4a"/></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5.jp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71.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9.png"/><Relationship Id="rId6" Type="http://schemas.openxmlformats.org/officeDocument/2006/relationships/image" Target="../media/image4.png"/><Relationship Id="rId1" Type="http://schemas.microsoft.com/office/2007/relationships/media" Target="../media/media8.m4a"/><Relationship Id="rId2" Type="http://schemas.openxmlformats.org/officeDocument/2006/relationships/audio" Target="../media/media8.m4a"/></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png"/><Relationship Id="rId6" Type="http://schemas.openxmlformats.org/officeDocument/2006/relationships/image" Target="../media/image4.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
          <p:cNvSpPr txBox="1">
            <a:spLocks noGrp="1"/>
          </p:cNvSpPr>
          <p:nvPr>
            <p:ph type="title"/>
          </p:nvPr>
        </p:nvSpPr>
        <p:spPr>
          <a:xfrm>
            <a:off x="316949" y="1243943"/>
            <a:ext cx="8639272" cy="1909800"/>
          </a:xfrm>
          <a:prstGeom prst="rect">
            <a:avLst/>
          </a:prstGeom>
          <a:noFill/>
          <a:ln>
            <a:noFill/>
          </a:ln>
        </p:spPr>
        <p:txBody>
          <a:bodyPr spcFirstLastPara="1" wrap="square" lIns="91425" tIns="91425" rIns="91425" bIns="91425" anchor="b" anchorCtr="0">
            <a:noAutofit/>
          </a:bodyPr>
          <a:lstStyle/>
          <a:p>
            <a:r>
              <a:rPr lang="en-US" sz="4000" b="1" dirty="0">
                <a:latin typeface="Times New Roman" charset="0"/>
                <a:ea typeface="Times New Roman" charset="0"/>
                <a:cs typeface="Times New Roman" charset="0"/>
              </a:rPr>
              <a:t>Introduction of Target-Date Fund and Application of Machine Learning to Optimize Glide Path</a:t>
            </a:r>
            <a:endParaRPr lang="en-US" sz="4000" dirty="0">
              <a:latin typeface="Times New Roman" charset="0"/>
              <a:ea typeface="Times New Roman" charset="0"/>
              <a:cs typeface="Times New Roman" charset="0"/>
            </a:endParaRPr>
          </a:p>
        </p:txBody>
      </p:sp>
      <p:sp>
        <p:nvSpPr>
          <p:cNvPr id="82" name="Google Shape;82;p1"/>
          <p:cNvSpPr txBox="1">
            <a:spLocks noGrp="1"/>
          </p:cNvSpPr>
          <p:nvPr>
            <p:ph type="body" idx="2"/>
          </p:nvPr>
        </p:nvSpPr>
        <p:spPr>
          <a:xfrm>
            <a:off x="307598" y="4145050"/>
            <a:ext cx="6148065" cy="657600"/>
          </a:xfrm>
          <a:prstGeom prst="rect">
            <a:avLst/>
          </a:prstGeom>
          <a:noFill/>
          <a:ln>
            <a:noFill/>
          </a:ln>
        </p:spPr>
        <p:txBody>
          <a:bodyPr spcFirstLastPara="1" wrap="square" lIns="91425" tIns="91425" rIns="91425" bIns="91425" anchor="t" anchorCtr="0">
            <a:noAutofit/>
          </a:bodyPr>
          <a:lstStyle/>
          <a:p>
            <a:pPr marL="0" lvl="0" indent="0">
              <a:buNone/>
            </a:pPr>
            <a:r>
              <a:rPr lang="en" sz="1400" dirty="0">
                <a:latin typeface="Times New Roman" panose="02020603050405020304" pitchFamily="18" charset="0"/>
                <a:cs typeface="Times New Roman" panose="02020603050405020304" pitchFamily="18" charset="0"/>
              </a:rPr>
              <a:t>PRESENTED BY </a:t>
            </a:r>
            <a:r>
              <a:rPr lang="en-US" sz="1400" dirty="0">
                <a:latin typeface="Times New Roman" panose="02020603050405020304" pitchFamily="18" charset="0"/>
                <a:cs typeface="Times New Roman" panose="02020603050405020304" pitchFamily="18" charset="0"/>
              </a:rPr>
              <a:t>Yu-</a:t>
            </a:r>
            <a:r>
              <a:rPr lang="en-US" sz="1400" dirty="0" err="1">
                <a:latin typeface="Times New Roman" panose="02020603050405020304" pitchFamily="18" charset="0"/>
                <a:cs typeface="Times New Roman" panose="02020603050405020304" pitchFamily="18" charset="0"/>
              </a:rPr>
              <a:t>Hsing</a:t>
            </a:r>
            <a:r>
              <a:rPr lang="en-US" sz="1400" dirty="0">
                <a:latin typeface="Times New Roman" panose="02020603050405020304" pitchFamily="18" charset="0"/>
                <a:cs typeface="Times New Roman" panose="02020603050405020304" pitchFamily="18" charset="0"/>
              </a:rPr>
              <a:t> Chang, Yu-Sheng Chen,  Levi Lan, Cheng-Yun Tsai</a:t>
            </a:r>
            <a:endParaRPr sz="1400" dirty="0">
              <a:latin typeface="Times New Roman" panose="02020603050405020304" pitchFamily="18" charset="0"/>
              <a:cs typeface="Times New Roman" panose="02020603050405020304" pitchFamily="18" charset="0"/>
            </a:endParaRPr>
          </a:p>
          <a:p>
            <a:pPr marL="0" lvl="0" indent="0" algn="l" rtl="0">
              <a:lnSpc>
                <a:spcPct val="125000"/>
              </a:lnSpc>
              <a:spcBef>
                <a:spcPts val="0"/>
              </a:spcBef>
              <a:spcAft>
                <a:spcPts val="0"/>
              </a:spcAft>
              <a:buSzPts val="1100"/>
              <a:buNone/>
            </a:pPr>
            <a:r>
              <a:rPr lang="en" sz="1400" dirty="0">
                <a:latin typeface="Times New Roman" panose="02020603050405020304" pitchFamily="18" charset="0"/>
                <a:cs typeface="Times New Roman" panose="02020603050405020304" pitchFamily="18" charset="0"/>
              </a:rPr>
              <a:t>0</a:t>
            </a:r>
            <a:r>
              <a:rPr lang="en-US" sz="1400" dirty="0">
                <a:latin typeface="Times New Roman" panose="02020603050405020304" pitchFamily="18" charset="0"/>
                <a:cs typeface="Times New Roman" panose="02020603050405020304" pitchFamily="18" charset="0"/>
              </a:rPr>
              <a:t>4</a:t>
            </a:r>
            <a:r>
              <a:rPr lang="e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15</a:t>
            </a:r>
            <a:r>
              <a:rPr lang="en" sz="1400" dirty="0">
                <a:latin typeface="Times New Roman" panose="02020603050405020304" pitchFamily="18" charset="0"/>
                <a:cs typeface="Times New Roman" panose="02020603050405020304" pitchFamily="18" charset="0"/>
              </a:rPr>
              <a:t>/20</a:t>
            </a:r>
            <a:r>
              <a:rPr lang="en-US" sz="1400" dirty="0">
                <a:latin typeface="Times New Roman" panose="02020603050405020304" pitchFamily="18" charset="0"/>
                <a:cs typeface="Times New Roman" panose="02020603050405020304" pitchFamily="18" charset="0"/>
              </a:rPr>
              <a:t>22</a:t>
            </a:r>
            <a:endParaRPr sz="1400" dirty="0">
              <a:latin typeface="Times New Roman" panose="02020603050405020304" pitchFamily="18" charset="0"/>
              <a:cs typeface="Times New Roman" panose="02020603050405020304" pitchFamily="18" charset="0"/>
            </a:endParaRPr>
          </a:p>
        </p:txBody>
      </p:sp>
      <p:sp>
        <p:nvSpPr>
          <p:cNvPr id="2" name="Subtitle 1"/>
          <p:cNvSpPr>
            <a:spLocks noGrp="1"/>
          </p:cNvSpPr>
          <p:nvPr>
            <p:ph type="subTitle" idx="1"/>
          </p:nvPr>
        </p:nvSpPr>
        <p:spPr/>
        <p:txBody>
          <a:bodyPr/>
          <a:lstStyle/>
          <a:p>
            <a:endParaRPr lang="en-US"/>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482"/>
    </mc:Choice>
    <mc:Fallback>
      <p:transition spd="slow" advTm="5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6950" y="740278"/>
            <a:ext cx="7821210" cy="1841700"/>
          </a:xfrm>
          <a:prstGeom prst="rect">
            <a:avLst/>
          </a:prstGeom>
          <a:noFill/>
          <a:ln>
            <a:noFill/>
          </a:ln>
        </p:spPr>
        <p:txBody>
          <a:bodyPr spcFirstLastPara="1" wrap="square" lIns="91425" tIns="91425" rIns="91425" bIns="91425" anchor="t" anchorCtr="0">
            <a:noAutofit/>
          </a:bodyPr>
          <a:lstStyle/>
          <a:p>
            <a:pPr lvl="0">
              <a:lnSpc>
                <a:spcPct val="114000"/>
              </a:lnSpc>
            </a:pPr>
            <a:r>
              <a:rPr lang="en-US" sz="4800" b="1" dirty="0">
                <a:latin typeface="Times New Roman" charset="0"/>
                <a:ea typeface="Times New Roman" charset="0"/>
                <a:cs typeface="Times New Roman" charset="0"/>
              </a:rPr>
              <a:t>Comparison Between TDFs and Other Mutual Funds</a:t>
            </a: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 sz="25000" b="1" i="0" u="none" strike="noStrike" cap="none" dirty="0">
                <a:solidFill>
                  <a:srgbClr val="9A6ABA"/>
                </a:solidFill>
                <a:latin typeface="Montserrat"/>
                <a:ea typeface="Montserrat"/>
                <a:cs typeface="Montserrat"/>
                <a:sym typeface="Montserrat"/>
              </a:rPr>
              <a:t>0</a:t>
            </a:r>
            <a:r>
              <a:rPr lang="en-US" sz="25000" b="1" dirty="0">
                <a:solidFill>
                  <a:srgbClr val="9A6ABA"/>
                </a:solidFill>
                <a:latin typeface="Montserrat"/>
                <a:ea typeface="Montserrat"/>
                <a:cs typeface="Montserrat"/>
                <a:sym typeface="Montserrat"/>
              </a:rPr>
              <a:t>3</a:t>
            </a:r>
            <a:r>
              <a:rPr lang="en" sz="25000" b="1" i="0" u="none" strike="noStrike" cap="none" dirty="0">
                <a:solidFill>
                  <a:srgbClr val="9A6ABA"/>
                </a:solidFill>
                <a:latin typeface="Montserrat"/>
                <a:ea typeface="Montserrat"/>
                <a:cs typeface="Montserrat"/>
                <a:sym typeface="Montserrat"/>
              </a:rPr>
              <a:t>.</a:t>
            </a:r>
            <a:endParaRPr sz="25000" b="1" i="0" u="none" strike="noStrike" cap="none" dirty="0">
              <a:solidFill>
                <a:srgbClr val="9A6ABA"/>
              </a:solidFill>
              <a:latin typeface="Montserrat"/>
              <a:ea typeface="Montserrat"/>
              <a:cs typeface="Montserrat"/>
              <a:sym typeface="Montserrat"/>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044136028"/>
      </p:ext>
    </p:extLst>
  </p:cSld>
  <p:clrMapOvr>
    <a:masterClrMapping/>
  </p:clrMapOvr>
  <mc:AlternateContent xmlns:mc="http://schemas.openxmlformats.org/markup-compatibility/2006">
    <mc:Choice xmlns:p14="http://schemas.microsoft.com/office/powerpoint/2010/main" Requires="p14">
      <p:transition spd="slow" p14:dur="2000" advTm="11925"/>
    </mc:Choice>
    <mc:Fallback>
      <p:transition spd="slow" advTm="11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Expense Ratio</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406400" y="2304351"/>
            <a:ext cx="8128893" cy="1628244"/>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Due to the feature of fund of funds, expenses for a target date fund include </a:t>
            </a:r>
            <a:r>
              <a:rPr lang="en-US" dirty="0">
                <a:solidFill>
                  <a:schemeClr val="tx1"/>
                </a:solidFill>
                <a:latin typeface="Times New Roman" charset="0"/>
                <a:ea typeface="Times New Roman" charset="0"/>
                <a:cs typeface="Times New Roman" charset="0"/>
              </a:rPr>
              <a:t>the expense ratio of the underlying mutual fund </a:t>
            </a:r>
            <a:r>
              <a:rPr lang="en-US" dirty="0">
                <a:latin typeface="Times New Roman" charset="0"/>
                <a:ea typeface="Times New Roman" charset="0"/>
                <a:cs typeface="Times New Roman" charset="0"/>
              </a:rPr>
              <a:t>held by the target date fund and the added expenses on </a:t>
            </a:r>
            <a:r>
              <a:rPr lang="en-US" dirty="0">
                <a:solidFill>
                  <a:schemeClr val="tx1"/>
                </a:solidFill>
                <a:latin typeface="Times New Roman" charset="0"/>
                <a:ea typeface="Times New Roman" charset="0"/>
                <a:cs typeface="Times New Roman" charset="0"/>
              </a:rPr>
              <a:t>the target date fund itself. </a:t>
            </a:r>
          </a:p>
          <a:p>
            <a:endParaRPr lang="en-US" dirty="0">
              <a:solidFill>
                <a:schemeClr val="tx1"/>
              </a:solidFill>
              <a:latin typeface="Times New Roman" charset="0"/>
              <a:ea typeface="Times New Roman" charset="0"/>
              <a:cs typeface="Times New Roman" charset="0"/>
            </a:endParaRPr>
          </a:p>
          <a:p>
            <a:r>
              <a:rPr lang="en-US" dirty="0">
                <a:latin typeface="Times New Roman" charset="0"/>
                <a:ea typeface="Times New Roman" charset="0"/>
                <a:cs typeface="Times New Roman" charset="0"/>
              </a:rPr>
              <a:t>The target-date fund had </a:t>
            </a:r>
            <a:r>
              <a:rPr lang="en-US" dirty="0">
                <a:solidFill>
                  <a:schemeClr val="tx1"/>
                </a:solidFill>
                <a:latin typeface="Times New Roman" charset="0"/>
                <a:ea typeface="Times New Roman" charset="0"/>
                <a:cs typeface="Times New Roman" charset="0"/>
              </a:rPr>
              <a:t>an average expense ratio of 0.52%</a:t>
            </a:r>
            <a:r>
              <a:rPr lang="en-US" dirty="0">
                <a:solidFill>
                  <a:schemeClr val="tx1">
                    <a:lumMod val="60000"/>
                    <a:lumOff val="40000"/>
                  </a:schemeClr>
                </a:solidFill>
                <a:latin typeface="Times New Roman" charset="0"/>
                <a:ea typeface="Times New Roman" charset="0"/>
                <a:cs typeface="Times New Roman" charset="0"/>
              </a:rPr>
              <a:t> </a:t>
            </a:r>
            <a:r>
              <a:rPr lang="en-US" dirty="0">
                <a:latin typeface="Times New Roman" charset="0"/>
                <a:ea typeface="Times New Roman" charset="0"/>
                <a:cs typeface="Times New Roman" charset="0"/>
              </a:rPr>
              <a:t>in 2020, but these fees can range from as low as 0.1% to more than 1.5%. </a:t>
            </a:r>
          </a:p>
        </p:txBody>
      </p:sp>
      <p:graphicFrame>
        <p:nvGraphicFramePr>
          <p:cNvPr id="3" name="Table 2"/>
          <p:cNvGraphicFramePr>
            <a:graphicFrameLocks noGrp="1"/>
          </p:cNvGraphicFramePr>
          <p:nvPr/>
        </p:nvGraphicFramePr>
        <p:xfrm>
          <a:off x="521748" y="1210906"/>
          <a:ext cx="8100504" cy="924928"/>
        </p:xfrm>
        <a:graphic>
          <a:graphicData uri="http://schemas.openxmlformats.org/drawingml/2006/table">
            <a:tbl>
              <a:tblPr firstRow="1" bandRow="1">
                <a:tableStyleId>{5C22544A-7EE6-4342-B048-85BDC9FD1C3A}</a:tableStyleId>
              </a:tblPr>
              <a:tblGrid>
                <a:gridCol w="2751804">
                  <a:extLst>
                    <a:ext uri="{9D8B030D-6E8A-4147-A177-3AD203B41FA5}">
                      <a16:colId xmlns:a16="http://schemas.microsoft.com/office/drawing/2014/main" xmlns="" val="20000"/>
                    </a:ext>
                  </a:extLst>
                </a:gridCol>
                <a:gridCol w="2240280">
                  <a:extLst>
                    <a:ext uri="{9D8B030D-6E8A-4147-A177-3AD203B41FA5}">
                      <a16:colId xmlns:a16="http://schemas.microsoft.com/office/drawing/2014/main" xmlns="" val="20001"/>
                    </a:ext>
                  </a:extLst>
                </a:gridCol>
                <a:gridCol w="3108420">
                  <a:extLst>
                    <a:ext uri="{9D8B030D-6E8A-4147-A177-3AD203B41FA5}">
                      <a16:colId xmlns:a16="http://schemas.microsoft.com/office/drawing/2014/main" xmlns="" val="20002"/>
                    </a:ext>
                  </a:extLst>
                </a:gridCol>
              </a:tblGrid>
              <a:tr h="434365">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Times New Roman" charset="0"/>
                          <a:ea typeface="Times New Roman" charset="0"/>
                          <a:cs typeface="Times New Roman" charset="0"/>
                          <a:sym typeface="Arial"/>
                        </a:rPr>
                        <a:t>Passively Managed Funds </a:t>
                      </a:r>
                      <a:endParaRPr lang="en-US" sz="1400" b="0" dirty="0">
                        <a:latin typeface="Times New Roman" charset="0"/>
                        <a:ea typeface="Times New Roman" charset="0"/>
                        <a:cs typeface="Times New Roman" charset="0"/>
                      </a:endParaRPr>
                    </a:p>
                    <a:p>
                      <a:pPr algn="ctr"/>
                      <a:r>
                        <a:rPr lang="en-US" sz="1400" b="0" i="0" u="none" strike="noStrike" cap="none" dirty="0">
                          <a:solidFill>
                            <a:schemeClr val="lt1"/>
                          </a:solidFill>
                          <a:effectLst/>
                          <a:latin typeface="Times New Roman" charset="0"/>
                          <a:ea typeface="Times New Roman" charset="0"/>
                          <a:cs typeface="Times New Roman" charset="0"/>
                          <a:sym typeface="Arial"/>
                        </a:rPr>
                        <a:t>(Index Funds</a:t>
                      </a:r>
                      <a:r>
                        <a:rPr lang="en-US" sz="1400" b="0" dirty="0">
                          <a:effectLst/>
                          <a:latin typeface="Times New Roman" charset="0"/>
                          <a:ea typeface="Times New Roman" charset="0"/>
                          <a:cs typeface="Times New Roman" charset="0"/>
                        </a:rPr>
                        <a:t> )</a:t>
                      </a:r>
                      <a:endParaRPr lang="en-US" sz="1400" b="0" dirty="0">
                        <a:latin typeface="Times New Roman" charset="0"/>
                        <a:ea typeface="Times New Roman" charset="0"/>
                        <a:cs typeface="Times New Roman" charset="0"/>
                      </a:endParaRPr>
                    </a:p>
                  </a:txBody>
                  <a:tcPr anchor="ctr"/>
                </a:tc>
                <a:tc>
                  <a:txBody>
                    <a:bodyPr/>
                    <a:lstStyle/>
                    <a:p>
                      <a:pPr algn="ctr"/>
                      <a:r>
                        <a:rPr lang="en-US" sz="1400" b="0" dirty="0">
                          <a:latin typeface="Times New Roman" charset="0"/>
                          <a:ea typeface="Times New Roman" charset="0"/>
                          <a:cs typeface="Times New Roman" charset="0"/>
                        </a:rPr>
                        <a:t>Target Date Funds</a:t>
                      </a:r>
                    </a:p>
                  </a:txBody>
                  <a:tcPr anchor="ctr"/>
                </a:tc>
                <a:tc>
                  <a:txBody>
                    <a:bodyPr/>
                    <a:lstStyle/>
                    <a:p>
                      <a:pPr algn="ctr"/>
                      <a:r>
                        <a:rPr lang="en-US" sz="1400" b="0" i="0" u="none" strike="noStrike" cap="none" dirty="0">
                          <a:solidFill>
                            <a:schemeClr val="lt1"/>
                          </a:solidFill>
                          <a:effectLst/>
                          <a:latin typeface="Times New Roman" charset="0"/>
                          <a:ea typeface="Times New Roman" charset="0"/>
                          <a:cs typeface="Times New Roman" charset="0"/>
                          <a:sym typeface="Arial"/>
                        </a:rPr>
                        <a:t>Actively Managed Funds</a:t>
                      </a:r>
                      <a:endParaRPr lang="en-US" sz="1400" b="0" dirty="0">
                        <a:latin typeface="Times New Roman" charset="0"/>
                        <a:ea typeface="Times New Roman" charset="0"/>
                        <a:cs typeface="Times New Roman" charset="0"/>
                      </a:endParaRPr>
                    </a:p>
                  </a:txBody>
                  <a:tcPr anchor="ctr"/>
                </a:tc>
                <a:extLst>
                  <a:ext uri="{0D108BD9-81ED-4DB2-BD59-A6C34878D82A}">
                    <a16:rowId xmlns:a16="http://schemas.microsoft.com/office/drawing/2014/main" xmlns="" val="10000"/>
                  </a:ext>
                </a:extLst>
              </a:tr>
              <a:tr h="406768">
                <a:tc>
                  <a:txBody>
                    <a:bodyPr/>
                    <a:lstStyle/>
                    <a:p>
                      <a:pPr algn="ctr"/>
                      <a:r>
                        <a:rPr lang="en-US" sz="1400" b="0" i="0" u="none" strike="noStrike" cap="none" dirty="0">
                          <a:solidFill>
                            <a:schemeClr val="bg2"/>
                          </a:solidFill>
                          <a:effectLst/>
                          <a:latin typeface="Times New Roman" charset="0"/>
                          <a:ea typeface="Times New Roman" charset="0"/>
                          <a:cs typeface="Times New Roman" charset="0"/>
                          <a:sym typeface="Arial"/>
                        </a:rPr>
                        <a:t>About 0.2% and less </a:t>
                      </a:r>
                      <a:endParaRPr lang="en-US" sz="1400" dirty="0">
                        <a:solidFill>
                          <a:schemeClr val="bg2"/>
                        </a:solidFill>
                        <a:latin typeface="Times New Roman" charset="0"/>
                        <a:ea typeface="Times New Roman" charset="0"/>
                        <a:cs typeface="Times New Roman" charset="0"/>
                      </a:endParaRPr>
                    </a:p>
                  </a:txBody>
                  <a:tcPr anchor="ctr"/>
                </a:tc>
                <a:tc>
                  <a:txBody>
                    <a:bodyPr/>
                    <a:lstStyle/>
                    <a:p>
                      <a:pPr algn="ctr"/>
                      <a:r>
                        <a:rPr lang="en-US" sz="1600" b="1" dirty="0">
                          <a:solidFill>
                            <a:schemeClr val="tx1"/>
                          </a:solidFill>
                          <a:latin typeface="Times New Roman" charset="0"/>
                          <a:ea typeface="Times New Roman" charset="0"/>
                          <a:cs typeface="Times New Roman" charset="0"/>
                        </a:rPr>
                        <a:t>??</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bg2"/>
                          </a:solidFill>
                          <a:effectLst/>
                          <a:latin typeface="Times New Roman" charset="0"/>
                          <a:ea typeface="Times New Roman" charset="0"/>
                          <a:cs typeface="Times New Roman" charset="0"/>
                          <a:sym typeface="Arial"/>
                        </a:rPr>
                        <a:t>About 0.5% to 1.5%. (Ave 1.10%)</a:t>
                      </a:r>
                      <a:endParaRPr lang="en-US" sz="1400" dirty="0">
                        <a:solidFill>
                          <a:schemeClr val="bg2"/>
                        </a:solidFill>
                        <a:latin typeface="Times New Roman" charset="0"/>
                        <a:ea typeface="Times New Roman" charset="0"/>
                        <a:cs typeface="Times New Roman" charset="0"/>
                      </a:endParaRPr>
                    </a:p>
                  </a:txBody>
                  <a:tcPr anchor="ctr"/>
                </a:tc>
                <a:extLst>
                  <a:ext uri="{0D108BD9-81ED-4DB2-BD59-A6C34878D82A}">
                    <a16:rowId xmlns:a16="http://schemas.microsoft.com/office/drawing/2014/main" xmlns="" val="10001"/>
                  </a:ext>
                </a:extLst>
              </a:tr>
            </a:tbl>
          </a:graphicData>
        </a:graphic>
      </p:graphicFrame>
      <p:sp>
        <p:nvSpPr>
          <p:cNvPr id="6" name="Rectangle 5"/>
          <p:cNvSpPr/>
          <p:nvPr/>
        </p:nvSpPr>
        <p:spPr>
          <a:xfrm>
            <a:off x="406400" y="765094"/>
            <a:ext cx="3005951" cy="307777"/>
          </a:xfrm>
          <a:prstGeom prst="rect">
            <a:avLst/>
          </a:prstGeom>
        </p:spPr>
        <p:txBody>
          <a:bodyPr wrap="none">
            <a:spAutoFit/>
          </a:bodyPr>
          <a:lstStyle/>
          <a:p>
            <a:r>
              <a:rPr lang="en-US" dirty="0">
                <a:latin typeface="Times New Roman" charset="0"/>
                <a:ea typeface="Times New Roman" charset="0"/>
                <a:cs typeface="Times New Roman" charset="0"/>
              </a:rPr>
              <a:t>(Elton, Gruber, Souza, &amp; Blake, 2015) </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799" y="4157635"/>
            <a:ext cx="833465" cy="833465"/>
          </a:xfrm>
          <a:prstGeom prst="rect">
            <a:avLst/>
          </a:prstGeom>
        </p:spPr>
      </p:pic>
    </p:spTree>
    <p:extLst>
      <p:ext uri="{BB962C8B-B14F-4D97-AF65-F5344CB8AC3E}">
        <p14:creationId xmlns:p14="http://schemas.microsoft.com/office/powerpoint/2010/main" val="1524717657"/>
      </p:ext>
    </p:extLst>
  </p:cSld>
  <p:clrMapOvr>
    <a:masterClrMapping/>
  </p:clrMapOvr>
  <mc:AlternateContent xmlns:mc="http://schemas.openxmlformats.org/markup-compatibility/2006">
    <mc:Choice xmlns:p14="http://schemas.microsoft.com/office/powerpoint/2010/main" Requires="p14">
      <p:transition spd="slow" p14:dur="2000" advTm="22110"/>
    </mc:Choice>
    <mc:Fallback>
      <p:transition spd="slow" advTm="22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9697"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Expense Ratio</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233295" y="1225759"/>
            <a:ext cx="4126695" cy="3161384"/>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Also because of fund of funds feature, TDFs can include both actively and passively managed funds; hence, the distribution of TDF expense ratios is roughly bimodal.</a:t>
            </a: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Low-cost TDFs consist of passive (index) ingredient funds, while the more expensive TDFs consist of actively managed ingredient funds.</a:t>
            </a:r>
          </a:p>
          <a:p>
            <a:endParaRPr lang="en-US" dirty="0">
              <a:latin typeface="Times New Roman" charset="0"/>
              <a:ea typeface="Times New Roman" charset="0"/>
              <a:cs typeface="Times New Roman" charset="0"/>
            </a:endParaRPr>
          </a:p>
          <a:p>
            <a:endParaRPr lang="en-US" dirty="0">
              <a:solidFill>
                <a:schemeClr val="tx1"/>
              </a:solidFill>
              <a:latin typeface="Times New Roman" charset="0"/>
              <a:ea typeface="Times New Roman" charset="0"/>
              <a:cs typeface="Times New Roman" charset="0"/>
            </a:endParaRPr>
          </a:p>
        </p:txBody>
      </p:sp>
      <p:sp>
        <p:nvSpPr>
          <p:cNvPr id="15" name="TextBox 14"/>
          <p:cNvSpPr txBox="1"/>
          <p:nvPr/>
        </p:nvSpPr>
        <p:spPr>
          <a:xfrm>
            <a:off x="5321105" y="4212947"/>
            <a:ext cx="3156633" cy="276999"/>
          </a:xfrm>
          <a:prstGeom prst="rect">
            <a:avLst/>
          </a:prstGeom>
          <a:noFill/>
        </p:spPr>
        <p:txBody>
          <a:bodyPr wrap="none" rtlCol="0">
            <a:spAutoFit/>
          </a:bodyPr>
          <a:lstStyle/>
          <a:p>
            <a:r>
              <a:rPr lang="en-US" sz="1200" dirty="0">
                <a:solidFill>
                  <a:schemeClr val="bg2"/>
                </a:solidFill>
                <a:latin typeface="Times New Roman" charset="0"/>
                <a:ea typeface="Times New Roman" charset="0"/>
                <a:cs typeface="Times New Roman" charset="0"/>
              </a:rPr>
              <a:t>(Source: </a:t>
            </a:r>
            <a:r>
              <a:rPr lang="pt-BR" sz="1200" dirty="0" err="1">
                <a:solidFill>
                  <a:schemeClr val="bg2"/>
                </a:solidFill>
                <a:latin typeface="Times New Roman" charset="0"/>
                <a:ea typeface="Times New Roman" charset="0"/>
                <a:cs typeface="Times New Roman" charset="0"/>
              </a:rPr>
              <a:t>https</a:t>
            </a:r>
            <a:r>
              <a:rPr lang="pt-BR" sz="1200" dirty="0">
                <a:solidFill>
                  <a:schemeClr val="bg2"/>
                </a:solidFill>
                <a:latin typeface="Times New Roman" charset="0"/>
                <a:ea typeface="Times New Roman" charset="0"/>
                <a:cs typeface="Times New Roman" charset="0"/>
              </a:rPr>
              <a:t>://</a:t>
            </a:r>
            <a:r>
              <a:rPr lang="pt-BR" sz="1200" dirty="0" err="1">
                <a:solidFill>
                  <a:schemeClr val="bg2"/>
                </a:solidFill>
                <a:latin typeface="Times New Roman" charset="0"/>
                <a:ea typeface="Times New Roman" charset="0"/>
                <a:cs typeface="Times New Roman" charset="0"/>
              </a:rPr>
              <a:t>doi.org</a:t>
            </a:r>
            <a:r>
              <a:rPr lang="pt-BR" sz="1200" dirty="0">
                <a:solidFill>
                  <a:schemeClr val="bg2"/>
                </a:solidFill>
                <a:latin typeface="Times New Roman" charset="0"/>
                <a:ea typeface="Times New Roman" charset="0"/>
                <a:cs typeface="Times New Roman" charset="0"/>
              </a:rPr>
              <a:t>/10.3905/jor.2021.1.084)</a:t>
            </a:r>
            <a:endParaRPr lang="en-US" sz="1200" dirty="0">
              <a:solidFill>
                <a:schemeClr val="bg2"/>
              </a:solidFill>
              <a:latin typeface="Times New Roman" charset="0"/>
              <a:ea typeface="Times New Roman" charset="0"/>
              <a:cs typeface="Times New Roman" charset="0"/>
            </a:endParaRPr>
          </a:p>
        </p:txBody>
      </p:sp>
      <p:pic>
        <p:nvPicPr>
          <p:cNvPr id="6" name="Picture 5"/>
          <p:cNvPicPr/>
          <p:nvPr/>
        </p:nvPicPr>
        <p:blipFill rotWithShape="1">
          <a:blip r:embed="rId5">
            <a:extLst>
              <a:ext uri="{28A0092B-C50C-407E-A947-70E740481C1C}">
                <a14:useLocalDpi xmlns:a14="http://schemas.microsoft.com/office/drawing/2010/main" val="0"/>
              </a:ext>
            </a:extLst>
          </a:blip>
          <a:srcRect l="7865" t="7267" r="4618"/>
          <a:stretch/>
        </p:blipFill>
        <p:spPr bwMode="auto">
          <a:xfrm>
            <a:off x="4359990" y="1349693"/>
            <a:ext cx="4462780" cy="287782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5182446" y="1023519"/>
            <a:ext cx="3433953" cy="3712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25000"/>
              </a:lnSpc>
              <a:buClr>
                <a:srgbClr val="57068C"/>
              </a:buClr>
              <a:buSzPts val="1400"/>
              <a:buFont typeface="Montserrat"/>
              <a:buChar char="●"/>
              <a:defRPr sz="1600">
                <a:solidFill>
                  <a:srgbClr val="333333"/>
                </a:solidFill>
                <a:latin typeface="Montserrat"/>
                <a:ea typeface="Montserrat"/>
                <a:cs typeface="Montserrat"/>
                <a:sym typeface="Montserrat"/>
              </a:defRPr>
            </a:lvl1pPr>
            <a:lvl2pPr marL="9144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2pPr>
            <a:lvl3pPr marL="13716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3pPr>
            <a:lvl4pPr marL="18288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4pPr>
            <a:lvl5pPr marL="22860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5pPr>
            <a:lvl6pPr marL="27432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6pPr>
            <a:lvl7pPr marL="32004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7pPr>
            <a:lvl8pPr marL="36576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8pPr>
            <a:lvl9pPr marL="4114800" indent="-317500">
              <a:lnSpc>
                <a:spcPct val="12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pPr marL="139700" indent="0">
              <a:buNone/>
            </a:pPr>
            <a:r>
              <a:rPr lang="en-US" dirty="0">
                <a:latin typeface="Times New Roman" charset="0"/>
                <a:ea typeface="Times New Roman" charset="0"/>
                <a:cs typeface="Times New Roman" charset="0"/>
              </a:rPr>
              <a:t>AUM by Expense Ratio for TDFs</a:t>
            </a:r>
          </a:p>
        </p:txBody>
      </p:sp>
      <p:sp>
        <p:nvSpPr>
          <p:cNvPr id="3" name="Rectangle 2"/>
          <p:cNvSpPr/>
          <p:nvPr/>
        </p:nvSpPr>
        <p:spPr>
          <a:xfrm>
            <a:off x="406400" y="826959"/>
            <a:ext cx="2098651" cy="307777"/>
          </a:xfrm>
          <a:prstGeom prst="rect">
            <a:avLst/>
          </a:prstGeom>
        </p:spPr>
        <p:txBody>
          <a:bodyPr wrap="none">
            <a:spAutoFit/>
          </a:bodyPr>
          <a:lstStyle/>
          <a:p>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Shoven</a:t>
            </a:r>
            <a:r>
              <a:rPr lang="en-US" dirty="0">
                <a:latin typeface="Times New Roman" charset="0"/>
                <a:ea typeface="Times New Roman" charset="0"/>
                <a:cs typeface="Times New Roman" charset="0"/>
              </a:rPr>
              <a:t> &amp; Walton, 2021) </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91070429"/>
      </p:ext>
    </p:extLst>
  </p:cSld>
  <p:clrMapOvr>
    <a:masterClrMapping/>
  </p:clrMapOvr>
  <mc:AlternateContent xmlns:mc="http://schemas.openxmlformats.org/markup-compatibility/2006">
    <mc:Choice xmlns:p14="http://schemas.microsoft.com/office/powerpoint/2010/main" Requires="p14">
      <p:transition spd="slow" p14:dur="2000" advTm="32844"/>
    </mc:Choice>
    <mc:Fallback>
      <p:transition spd="slow" advTm="32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Expense Ratio (Continued)</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260727" y="980848"/>
            <a:ext cx="8475286" cy="3161384"/>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TDFs can be considered an innovation on traditional balanced funds.</a:t>
            </a:r>
          </a:p>
          <a:p>
            <a:r>
              <a:rPr lang="en-US" dirty="0">
                <a:latin typeface="Times New Roman" charset="0"/>
                <a:ea typeface="Times New Roman" charset="0"/>
                <a:cs typeface="Times New Roman" charset="0"/>
              </a:rPr>
              <a:t>The bulk of TDF assets are in defined contribution plans that tend to be offered in the less expensive share classes (such as R classes); however, balanced funds are more likely to be held in IRA accounts or taxable brokerage accounts and in more expensive retail share classes. </a:t>
            </a:r>
          </a:p>
          <a:p>
            <a:endParaRPr lang="en-US" dirty="0">
              <a:solidFill>
                <a:schemeClr val="tx1"/>
              </a:solidFill>
              <a:latin typeface="Times New Roman" charset="0"/>
              <a:ea typeface="Times New Roman" charset="0"/>
              <a:cs typeface="Times New Roman" charset="0"/>
            </a:endParaRPr>
          </a:p>
        </p:txBody>
      </p:sp>
      <p:sp>
        <p:nvSpPr>
          <p:cNvPr id="15" name="TextBox 14"/>
          <p:cNvSpPr txBox="1"/>
          <p:nvPr/>
        </p:nvSpPr>
        <p:spPr>
          <a:xfrm>
            <a:off x="3457629" y="4819663"/>
            <a:ext cx="3156633" cy="276999"/>
          </a:xfrm>
          <a:prstGeom prst="rect">
            <a:avLst/>
          </a:prstGeom>
          <a:noFill/>
        </p:spPr>
        <p:txBody>
          <a:bodyPr wrap="none" rtlCol="0">
            <a:spAutoFit/>
          </a:bodyPr>
          <a:lstStyle/>
          <a:p>
            <a:r>
              <a:rPr lang="en-US" sz="1200" dirty="0">
                <a:solidFill>
                  <a:schemeClr val="bg2"/>
                </a:solidFill>
                <a:latin typeface="Times New Roman" charset="0"/>
                <a:ea typeface="Times New Roman" charset="0"/>
                <a:cs typeface="Times New Roman" charset="0"/>
              </a:rPr>
              <a:t>(Source: </a:t>
            </a:r>
            <a:r>
              <a:rPr lang="pt-BR" sz="1200" dirty="0" err="1">
                <a:solidFill>
                  <a:schemeClr val="bg2"/>
                </a:solidFill>
                <a:latin typeface="Times New Roman" charset="0"/>
                <a:ea typeface="Times New Roman" charset="0"/>
                <a:cs typeface="Times New Roman" charset="0"/>
              </a:rPr>
              <a:t>https</a:t>
            </a:r>
            <a:r>
              <a:rPr lang="pt-BR" sz="1200" dirty="0">
                <a:solidFill>
                  <a:schemeClr val="bg2"/>
                </a:solidFill>
                <a:latin typeface="Times New Roman" charset="0"/>
                <a:ea typeface="Times New Roman" charset="0"/>
                <a:cs typeface="Times New Roman" charset="0"/>
              </a:rPr>
              <a:t>://</a:t>
            </a:r>
            <a:r>
              <a:rPr lang="pt-BR" sz="1200" dirty="0" err="1">
                <a:solidFill>
                  <a:schemeClr val="bg2"/>
                </a:solidFill>
                <a:latin typeface="Times New Roman" charset="0"/>
                <a:ea typeface="Times New Roman" charset="0"/>
                <a:cs typeface="Times New Roman" charset="0"/>
              </a:rPr>
              <a:t>doi.org</a:t>
            </a:r>
            <a:r>
              <a:rPr lang="pt-BR" sz="1200" dirty="0">
                <a:solidFill>
                  <a:schemeClr val="bg2"/>
                </a:solidFill>
                <a:latin typeface="Times New Roman" charset="0"/>
                <a:ea typeface="Times New Roman" charset="0"/>
                <a:cs typeface="Times New Roman" charset="0"/>
              </a:rPr>
              <a:t>/10.3905/jor.2021.1.084)</a:t>
            </a:r>
            <a:endParaRPr lang="en-US" sz="1200" dirty="0">
              <a:solidFill>
                <a:schemeClr val="bg2"/>
              </a:solidFill>
              <a:latin typeface="Times New Roman" charset="0"/>
              <a:ea typeface="Times New Roman" charset="0"/>
              <a:cs typeface="Times New Roman"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2626" t="9841" r="2768" b="7224"/>
          <a:stretch/>
        </p:blipFill>
        <p:spPr>
          <a:xfrm>
            <a:off x="1282358" y="2288833"/>
            <a:ext cx="3465576" cy="2526130"/>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2630" t="13745" r="1140" b="4642"/>
          <a:stretch/>
        </p:blipFill>
        <p:spPr>
          <a:xfrm>
            <a:off x="4747934" y="2288833"/>
            <a:ext cx="3571240" cy="2518445"/>
          </a:xfrm>
          <a:prstGeom prst="rect">
            <a:avLst/>
          </a:prstGeom>
        </p:spPr>
      </p:pic>
      <p:sp>
        <p:nvSpPr>
          <p:cNvPr id="6" name="Rectangle 5"/>
          <p:cNvSpPr/>
          <p:nvPr/>
        </p:nvSpPr>
        <p:spPr>
          <a:xfrm>
            <a:off x="2738120" y="2600770"/>
            <a:ext cx="644984" cy="1872234"/>
          </a:xfrm>
          <a:prstGeom prst="rect">
            <a:avLst/>
          </a:prstGeom>
          <a:solidFill>
            <a:srgbClr val="9A6ABA">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14" name="Rectangle 13"/>
          <p:cNvSpPr/>
          <p:nvPr/>
        </p:nvSpPr>
        <p:spPr>
          <a:xfrm>
            <a:off x="5756236" y="2600770"/>
            <a:ext cx="553124" cy="1872234"/>
          </a:xfrm>
          <a:prstGeom prst="rect">
            <a:avLst/>
          </a:prstGeom>
          <a:solidFill>
            <a:srgbClr val="9A6ABA">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 name="TextBox 6"/>
          <p:cNvSpPr txBox="1"/>
          <p:nvPr/>
        </p:nvSpPr>
        <p:spPr>
          <a:xfrm>
            <a:off x="2495821" y="3548055"/>
            <a:ext cx="990977" cy="307777"/>
          </a:xfrm>
          <a:prstGeom prst="rect">
            <a:avLst/>
          </a:prstGeom>
          <a:noFill/>
        </p:spPr>
        <p:txBody>
          <a:bodyPr wrap="none" rtlCol="0">
            <a:spAutoFit/>
          </a:bodyPr>
          <a:lstStyle/>
          <a:p>
            <a:r>
              <a:rPr lang="en-US">
                <a:ln w="0"/>
                <a:solidFill>
                  <a:schemeClr val="tx1"/>
                </a:solidFill>
                <a:effectLst>
                  <a:outerShdw blurRad="38100" dist="19050" dir="2700000" algn="tl" rotWithShape="0">
                    <a:schemeClr val="dk1">
                      <a:alpha val="40000"/>
                    </a:schemeClr>
                  </a:outerShdw>
                </a:effectLst>
                <a:latin typeface="Times New Roman" charset="0"/>
                <a:ea typeface="Times New Roman" charset="0"/>
                <a:cs typeface="Times New Roman" charset="0"/>
              </a:rPr>
              <a:t>0.5%-0.8%</a:t>
            </a:r>
          </a:p>
        </p:txBody>
      </p:sp>
      <p:sp>
        <p:nvSpPr>
          <p:cNvPr id="16" name="TextBox 15"/>
          <p:cNvSpPr txBox="1"/>
          <p:nvPr/>
        </p:nvSpPr>
        <p:spPr>
          <a:xfrm>
            <a:off x="5502043" y="3594557"/>
            <a:ext cx="990977" cy="307777"/>
          </a:xfrm>
          <a:prstGeom prst="rect">
            <a:avLst/>
          </a:prstGeom>
          <a:noFill/>
        </p:spPr>
        <p:txBody>
          <a:bodyPr wrap="none" rtlCol="0">
            <a:spAutoFit/>
          </a:bodyPr>
          <a:lstStyle/>
          <a:p>
            <a:r>
              <a:rPr lang="en-US" dirty="0">
                <a:ln w="0"/>
                <a:solidFill>
                  <a:schemeClr val="tx1"/>
                </a:solidFill>
                <a:effectLst>
                  <a:outerShdw blurRad="38100" dist="19050" dir="2700000" algn="tl" rotWithShape="0">
                    <a:schemeClr val="dk1">
                      <a:alpha val="40000"/>
                    </a:schemeClr>
                  </a:outerShdw>
                </a:effectLst>
                <a:latin typeface="Times New Roman" charset="0"/>
                <a:ea typeface="Times New Roman" charset="0"/>
                <a:cs typeface="Times New Roman" charset="0"/>
              </a:rPr>
              <a:t>0.5%-1.2%</a:t>
            </a:r>
          </a:p>
        </p:txBody>
      </p:sp>
      <p:sp>
        <p:nvSpPr>
          <p:cNvPr id="8" name="Rectangle 7"/>
          <p:cNvSpPr/>
          <p:nvPr/>
        </p:nvSpPr>
        <p:spPr>
          <a:xfrm>
            <a:off x="406400" y="771345"/>
            <a:ext cx="2098651" cy="307777"/>
          </a:xfrm>
          <a:prstGeom prst="rect">
            <a:avLst/>
          </a:prstGeom>
        </p:spPr>
        <p:txBody>
          <a:bodyPr wrap="none">
            <a:spAutoFit/>
          </a:bodyPr>
          <a:lstStyle/>
          <a:p>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Shoven</a:t>
            </a:r>
            <a:r>
              <a:rPr lang="en-US" dirty="0">
                <a:latin typeface="Times New Roman" charset="0"/>
                <a:ea typeface="Times New Roman" charset="0"/>
                <a:cs typeface="Times New Roman" charset="0"/>
              </a:rPr>
              <a:t> &amp; Walton, 2021) </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813754489"/>
      </p:ext>
    </p:extLst>
  </p:cSld>
  <p:clrMapOvr>
    <a:masterClrMapping/>
  </p:clrMapOvr>
  <mc:AlternateContent xmlns:mc="http://schemas.openxmlformats.org/markup-compatibility/2006">
    <mc:Choice xmlns:p14="http://schemas.microsoft.com/office/powerpoint/2010/main" Requires="p14">
      <p:transition spd="slow" p14:dur="2000" advTm="235"/>
    </mc:Choice>
    <mc:Fallback>
      <p:transition spd="slow" advTm="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Performance</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532468" y="1862214"/>
            <a:ext cx="7210162" cy="396928"/>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Does TDFs have better performance than the mutual funds? </a:t>
            </a:r>
            <a:r>
              <a:rPr lang="en-US" dirty="0">
                <a:solidFill>
                  <a:schemeClr val="tx1">
                    <a:lumMod val="60000"/>
                    <a:lumOff val="40000"/>
                  </a:schemeClr>
                </a:solidFill>
                <a:latin typeface="Times New Roman" charset="0"/>
                <a:ea typeface="Times New Roman" charset="0"/>
                <a:cs typeface="Times New Roman" charset="0"/>
              </a:rPr>
              <a:t>Not Really.</a:t>
            </a:r>
          </a:p>
          <a:p>
            <a:endParaRPr lang="en-US" dirty="0">
              <a:solidFill>
                <a:schemeClr val="tx1"/>
              </a:solidFill>
              <a:latin typeface="Times New Roman" charset="0"/>
              <a:ea typeface="Times New Roman" charset="0"/>
              <a:cs typeface="Times New Roman" charset="0"/>
            </a:endParaRPr>
          </a:p>
        </p:txBody>
      </p:sp>
      <p:sp>
        <p:nvSpPr>
          <p:cNvPr id="2" name="TextBox 1"/>
          <p:cNvSpPr txBox="1"/>
          <p:nvPr/>
        </p:nvSpPr>
        <p:spPr>
          <a:xfrm>
            <a:off x="732610" y="4279359"/>
            <a:ext cx="6809878" cy="276999"/>
          </a:xfrm>
          <a:prstGeom prst="rect">
            <a:avLst/>
          </a:prstGeom>
          <a:noFill/>
        </p:spPr>
        <p:txBody>
          <a:bodyPr wrap="none" rtlCol="0">
            <a:spAutoFit/>
          </a:bodyPr>
          <a:lstStyle/>
          <a:p>
            <a:r>
              <a:rPr lang="en-US" sz="1200" dirty="0">
                <a:solidFill>
                  <a:schemeClr val="bg2"/>
                </a:solidFill>
                <a:latin typeface="Times New Roman" charset="0"/>
                <a:ea typeface="Times New Roman" charset="0"/>
                <a:cs typeface="Times New Roman" charset="0"/>
              </a:rPr>
              <a:t>Note*: TDFs alpha is after all expenses on the underlying funds but before the expenses added by the TDF.</a:t>
            </a:r>
          </a:p>
        </p:txBody>
      </p:sp>
      <p:graphicFrame>
        <p:nvGraphicFramePr>
          <p:cNvPr id="3" name="Table 2"/>
          <p:cNvGraphicFramePr>
            <a:graphicFrameLocks noGrp="1"/>
          </p:cNvGraphicFramePr>
          <p:nvPr/>
        </p:nvGraphicFramePr>
        <p:xfrm>
          <a:off x="1195555" y="1020562"/>
          <a:ext cx="6588537" cy="741680"/>
        </p:xfrm>
        <a:graphic>
          <a:graphicData uri="http://schemas.openxmlformats.org/drawingml/2006/table">
            <a:tbl>
              <a:tblPr firstRow="1" bandRow="1">
                <a:tableStyleId>{5C22544A-7EE6-4342-B048-85BDC9FD1C3A}</a:tableStyleId>
              </a:tblPr>
              <a:tblGrid>
                <a:gridCol w="2196179">
                  <a:extLst>
                    <a:ext uri="{9D8B030D-6E8A-4147-A177-3AD203B41FA5}">
                      <a16:colId xmlns:a16="http://schemas.microsoft.com/office/drawing/2014/main" xmlns="" val="20000"/>
                    </a:ext>
                  </a:extLst>
                </a:gridCol>
                <a:gridCol w="2196179">
                  <a:extLst>
                    <a:ext uri="{9D8B030D-6E8A-4147-A177-3AD203B41FA5}">
                      <a16:colId xmlns:a16="http://schemas.microsoft.com/office/drawing/2014/main" xmlns="" val="20001"/>
                    </a:ext>
                  </a:extLst>
                </a:gridCol>
                <a:gridCol w="2196179">
                  <a:extLst>
                    <a:ext uri="{9D8B030D-6E8A-4147-A177-3AD203B41FA5}">
                      <a16:colId xmlns:a16="http://schemas.microsoft.com/office/drawing/2014/main" xmlns="" val="20002"/>
                    </a:ext>
                  </a:extLst>
                </a:gridCol>
              </a:tblGrid>
              <a:tr h="370840">
                <a:tc>
                  <a:txBody>
                    <a:bodyPr/>
                    <a:lstStyle/>
                    <a:p>
                      <a:pPr algn="ctr"/>
                      <a:endParaRPr lang="en-US" sz="1400" dirty="0">
                        <a:latin typeface="Times New Roman" charset="0"/>
                        <a:ea typeface="Times New Roman" charset="0"/>
                        <a:cs typeface="Times New Roman" charset="0"/>
                      </a:endParaRPr>
                    </a:p>
                  </a:txBody>
                  <a:tcPr/>
                </a:tc>
                <a:tc>
                  <a:txBody>
                    <a:bodyPr/>
                    <a:lstStyle/>
                    <a:p>
                      <a:pPr algn="ctr"/>
                      <a:r>
                        <a:rPr lang="en-US" sz="1400" dirty="0">
                          <a:latin typeface="Times New Roman" charset="0"/>
                          <a:ea typeface="Times New Roman" charset="0"/>
                          <a:cs typeface="Times New Roman" charset="0"/>
                        </a:rPr>
                        <a:t>Target Date Fund</a:t>
                      </a:r>
                    </a:p>
                  </a:txBody>
                  <a:tcPr/>
                </a:tc>
                <a:tc>
                  <a:txBody>
                    <a:bodyPr/>
                    <a:lstStyle/>
                    <a:p>
                      <a:pPr algn="ctr"/>
                      <a:r>
                        <a:rPr lang="en-US" sz="1400" dirty="0">
                          <a:latin typeface="Times New Roman" charset="0"/>
                          <a:ea typeface="Times New Roman" charset="0"/>
                          <a:cs typeface="Times New Roman" charset="0"/>
                        </a:rPr>
                        <a:t>Mutual</a:t>
                      </a:r>
                      <a:r>
                        <a:rPr lang="en-US" sz="1400" baseline="0" dirty="0">
                          <a:latin typeface="Times New Roman" charset="0"/>
                          <a:ea typeface="Times New Roman" charset="0"/>
                          <a:cs typeface="Times New Roman" charset="0"/>
                        </a:rPr>
                        <a:t> Fund</a:t>
                      </a:r>
                      <a:endParaRPr lang="en-US" sz="1400" dirty="0">
                        <a:latin typeface="Times New Roman" charset="0"/>
                        <a:ea typeface="Times New Roman" charset="0"/>
                        <a:cs typeface="Times New Roman" charset="0"/>
                      </a:endParaRPr>
                    </a:p>
                  </a:txBody>
                  <a:tcPr/>
                </a:tc>
                <a:extLst>
                  <a:ext uri="{0D108BD9-81ED-4DB2-BD59-A6C34878D82A}">
                    <a16:rowId xmlns:a16="http://schemas.microsoft.com/office/drawing/2014/main" xmlns="" val="10000"/>
                  </a:ext>
                </a:extLst>
              </a:tr>
              <a:tr h="370840">
                <a:tc>
                  <a:txBody>
                    <a:bodyPr/>
                    <a:lstStyle/>
                    <a:p>
                      <a:pPr algn="ctr"/>
                      <a:r>
                        <a:rPr lang="en-US" sz="1400" dirty="0">
                          <a:solidFill>
                            <a:schemeClr val="bg2"/>
                          </a:solidFill>
                          <a:latin typeface="Times New Roman" charset="0"/>
                          <a:ea typeface="Times New Roman" charset="0"/>
                          <a:cs typeface="Times New Roman" charset="0"/>
                        </a:rPr>
                        <a:t>Average Alpha per year</a:t>
                      </a:r>
                    </a:p>
                  </a:txBody>
                  <a:tcPr/>
                </a:tc>
                <a:tc>
                  <a:txBody>
                    <a:bodyPr/>
                    <a:lstStyle/>
                    <a:p>
                      <a:pPr algn="ctr"/>
                      <a:r>
                        <a:rPr lang="en-US" sz="1400" b="1" dirty="0">
                          <a:solidFill>
                            <a:schemeClr val="tx1"/>
                          </a:solidFill>
                          <a:latin typeface="Times New Roman" charset="0"/>
                          <a:ea typeface="Times New Roman" charset="0"/>
                          <a:cs typeface="Times New Roman" charset="0"/>
                        </a:rPr>
                        <a:t>-20 bps</a:t>
                      </a:r>
                    </a:p>
                  </a:txBody>
                  <a:tcPr/>
                </a:tc>
                <a:tc>
                  <a:txBody>
                    <a:bodyPr/>
                    <a:lstStyle/>
                    <a:p>
                      <a:pPr algn="ctr"/>
                      <a:r>
                        <a:rPr lang="en-US" sz="1400" b="1" dirty="0">
                          <a:solidFill>
                            <a:schemeClr val="tx1"/>
                          </a:solidFill>
                          <a:latin typeface="Times New Roman" charset="0"/>
                          <a:ea typeface="Times New Roman" charset="0"/>
                          <a:cs typeface="Times New Roman" charset="0"/>
                        </a:rPr>
                        <a:t>-70bps</a:t>
                      </a:r>
                    </a:p>
                  </a:txBody>
                  <a:tcPr/>
                </a:tc>
                <a:extLst>
                  <a:ext uri="{0D108BD9-81ED-4DB2-BD59-A6C34878D82A}">
                    <a16:rowId xmlns:a16="http://schemas.microsoft.com/office/drawing/2014/main" xmlns="" val="10001"/>
                  </a:ext>
                </a:extLst>
              </a:tr>
            </a:tbl>
          </a:graphicData>
        </a:graphic>
      </p:graphicFrame>
      <p:graphicFrame>
        <p:nvGraphicFramePr>
          <p:cNvPr id="7" name="Table 6"/>
          <p:cNvGraphicFramePr>
            <a:graphicFrameLocks noGrp="1"/>
          </p:cNvGraphicFramePr>
          <p:nvPr/>
        </p:nvGraphicFramePr>
        <p:xfrm>
          <a:off x="1195556" y="2359899"/>
          <a:ext cx="6588537" cy="1112520"/>
        </p:xfrm>
        <a:graphic>
          <a:graphicData uri="http://schemas.openxmlformats.org/drawingml/2006/table">
            <a:tbl>
              <a:tblPr firstRow="1" bandRow="1">
                <a:tableStyleId>{5C22544A-7EE6-4342-B048-85BDC9FD1C3A}</a:tableStyleId>
              </a:tblPr>
              <a:tblGrid>
                <a:gridCol w="2196179">
                  <a:extLst>
                    <a:ext uri="{9D8B030D-6E8A-4147-A177-3AD203B41FA5}">
                      <a16:colId xmlns:a16="http://schemas.microsoft.com/office/drawing/2014/main" xmlns="" val="20000"/>
                    </a:ext>
                  </a:extLst>
                </a:gridCol>
                <a:gridCol w="2196179">
                  <a:extLst>
                    <a:ext uri="{9D8B030D-6E8A-4147-A177-3AD203B41FA5}">
                      <a16:colId xmlns:a16="http://schemas.microsoft.com/office/drawing/2014/main" xmlns="" val="20001"/>
                    </a:ext>
                  </a:extLst>
                </a:gridCol>
                <a:gridCol w="2196179">
                  <a:extLst>
                    <a:ext uri="{9D8B030D-6E8A-4147-A177-3AD203B41FA5}">
                      <a16:colId xmlns:a16="http://schemas.microsoft.com/office/drawing/2014/main" xmlns="" val="20002"/>
                    </a:ext>
                  </a:extLst>
                </a:gridCol>
              </a:tblGrid>
              <a:tr h="370840">
                <a:tc>
                  <a:txBody>
                    <a:bodyPr/>
                    <a:lstStyle/>
                    <a:p>
                      <a:pPr algn="ctr"/>
                      <a:endParaRPr lang="en-US" sz="1400" dirty="0">
                        <a:latin typeface="Times New Roman" charset="0"/>
                        <a:ea typeface="Times New Roman" charset="0"/>
                        <a:cs typeface="Times New Roman" charset="0"/>
                      </a:endParaRPr>
                    </a:p>
                  </a:txBody>
                  <a:tcPr/>
                </a:tc>
                <a:tc>
                  <a:txBody>
                    <a:bodyPr/>
                    <a:lstStyle/>
                    <a:p>
                      <a:pPr algn="ctr"/>
                      <a:r>
                        <a:rPr lang="en-US" sz="1400" dirty="0">
                          <a:latin typeface="Times New Roman" charset="0"/>
                          <a:ea typeface="Times New Roman" charset="0"/>
                          <a:cs typeface="Times New Roman" charset="0"/>
                        </a:rPr>
                        <a:t>Target Date Fund</a:t>
                      </a:r>
                    </a:p>
                  </a:txBody>
                  <a:tcPr/>
                </a:tc>
                <a:tc>
                  <a:txBody>
                    <a:bodyPr/>
                    <a:lstStyle/>
                    <a:p>
                      <a:pPr algn="ctr"/>
                      <a:r>
                        <a:rPr lang="en-US" sz="1400" dirty="0">
                          <a:latin typeface="Times New Roman" charset="0"/>
                          <a:ea typeface="Times New Roman" charset="0"/>
                          <a:cs typeface="Times New Roman" charset="0"/>
                        </a:rPr>
                        <a:t>Mutual</a:t>
                      </a:r>
                      <a:r>
                        <a:rPr lang="en-US" sz="1400" baseline="0" dirty="0">
                          <a:latin typeface="Times New Roman" charset="0"/>
                          <a:ea typeface="Times New Roman" charset="0"/>
                          <a:cs typeface="Times New Roman" charset="0"/>
                        </a:rPr>
                        <a:t> Fund</a:t>
                      </a:r>
                      <a:endParaRPr lang="en-US" sz="1400" dirty="0">
                        <a:latin typeface="Times New Roman" charset="0"/>
                        <a:ea typeface="Times New Roman" charset="0"/>
                        <a:cs typeface="Times New Roman" charset="0"/>
                      </a:endParaRPr>
                    </a:p>
                  </a:txBody>
                  <a:tcPr/>
                </a:tc>
                <a:extLst>
                  <a:ext uri="{0D108BD9-81ED-4DB2-BD59-A6C34878D82A}">
                    <a16:rowId xmlns:a16="http://schemas.microsoft.com/office/drawing/2014/main" xmlns="" val="10000"/>
                  </a:ext>
                </a:extLst>
              </a:tr>
              <a:tr h="370840">
                <a:tc>
                  <a:txBody>
                    <a:bodyPr/>
                    <a:lstStyle/>
                    <a:p>
                      <a:pPr algn="ctr"/>
                      <a:r>
                        <a:rPr lang="en-US" sz="1400" dirty="0">
                          <a:solidFill>
                            <a:schemeClr val="bg2"/>
                          </a:solidFill>
                          <a:latin typeface="Times New Roman" charset="0"/>
                          <a:ea typeface="Times New Roman" charset="0"/>
                          <a:cs typeface="Times New Roman" charset="0"/>
                        </a:rPr>
                        <a:t>Average</a:t>
                      </a:r>
                      <a:r>
                        <a:rPr lang="en-US" sz="1400" baseline="0" dirty="0">
                          <a:solidFill>
                            <a:schemeClr val="bg2"/>
                          </a:solidFill>
                          <a:latin typeface="Times New Roman" charset="0"/>
                          <a:ea typeface="Times New Roman" charset="0"/>
                          <a:cs typeface="Times New Roman" charset="0"/>
                        </a:rPr>
                        <a:t> </a:t>
                      </a:r>
                      <a:r>
                        <a:rPr lang="en-US" sz="1400" dirty="0">
                          <a:solidFill>
                            <a:schemeClr val="bg2"/>
                          </a:solidFill>
                          <a:latin typeface="Times New Roman" charset="0"/>
                          <a:ea typeface="Times New Roman" charset="0"/>
                          <a:cs typeface="Times New Roman" charset="0"/>
                        </a:rPr>
                        <a:t>Expense Ratio</a:t>
                      </a:r>
                    </a:p>
                  </a:txBody>
                  <a:tcPr/>
                </a:tc>
                <a:tc>
                  <a:txBody>
                    <a:bodyPr/>
                    <a:lstStyle/>
                    <a:p>
                      <a:pPr algn="ctr"/>
                      <a:r>
                        <a:rPr lang="en-US" sz="1400" b="1" dirty="0">
                          <a:solidFill>
                            <a:schemeClr val="tx1"/>
                          </a:solidFill>
                          <a:latin typeface="Times New Roman" charset="0"/>
                          <a:ea typeface="Times New Roman" charset="0"/>
                          <a:cs typeface="Times New Roman" charset="0"/>
                        </a:rPr>
                        <a:t>About 50-60 bps</a:t>
                      </a:r>
                    </a:p>
                  </a:txBody>
                  <a:tcPr/>
                </a:tc>
                <a:tc>
                  <a:txBody>
                    <a:bodyPr/>
                    <a:lstStyle/>
                    <a:p>
                      <a:pPr algn="ctr"/>
                      <a:r>
                        <a:rPr lang="en-US" sz="1400" b="1" dirty="0">
                          <a:solidFill>
                            <a:schemeClr val="tx1"/>
                          </a:solidFill>
                          <a:latin typeface="Times New Roman" charset="0"/>
                          <a:ea typeface="Times New Roman" charset="0"/>
                          <a:cs typeface="Times New Roman" charset="0"/>
                        </a:rPr>
                        <a:t>About 110 bps-120 bps</a:t>
                      </a:r>
                    </a:p>
                  </a:txBody>
                  <a:tcPr/>
                </a:tc>
                <a:extLst>
                  <a:ext uri="{0D108BD9-81ED-4DB2-BD59-A6C34878D82A}">
                    <a16:rowId xmlns:a16="http://schemas.microsoft.com/office/drawing/2014/main" xmlns="" val="10001"/>
                  </a:ext>
                </a:extLst>
              </a:tr>
              <a:tr h="370840">
                <a:tc>
                  <a:txBody>
                    <a:bodyPr/>
                    <a:lstStyle/>
                    <a:p>
                      <a:pPr algn="ctr"/>
                      <a:r>
                        <a:rPr lang="en-US" sz="1400" dirty="0">
                          <a:solidFill>
                            <a:schemeClr val="bg2"/>
                          </a:solidFill>
                          <a:latin typeface="Times New Roman" charset="0"/>
                          <a:ea typeface="Times New Roman" charset="0"/>
                          <a:cs typeface="Times New Roman" charset="0"/>
                        </a:rPr>
                        <a:t>Alpha of </a:t>
                      </a:r>
                      <a:r>
                        <a:rPr lang="en-US" sz="1400" dirty="0">
                          <a:solidFill>
                            <a:srgbClr val="333333"/>
                          </a:solidFill>
                          <a:latin typeface="Times New Roman" charset="0"/>
                          <a:ea typeface="Times New Roman" charset="0"/>
                          <a:cs typeface="Times New Roman" charset="0"/>
                          <a:sym typeface="Montserrat"/>
                        </a:rPr>
                        <a:t>holding funds </a:t>
                      </a:r>
                      <a:endParaRPr lang="en-US" sz="1400" dirty="0">
                        <a:solidFill>
                          <a:schemeClr val="bg2"/>
                        </a:solidFill>
                        <a:latin typeface="Times New Roman" charset="0"/>
                        <a:ea typeface="Times New Roman" charset="0"/>
                        <a:cs typeface="Times New Roman" charset="0"/>
                      </a:endParaRPr>
                    </a:p>
                  </a:txBody>
                  <a:tcPr/>
                </a:tc>
                <a:tc gridSpan="2">
                  <a:txBody>
                    <a:bodyPr/>
                    <a:lstStyle/>
                    <a:p>
                      <a:pPr algn="ctr"/>
                      <a:r>
                        <a:rPr lang="en-US" sz="1400" b="1" dirty="0">
                          <a:solidFill>
                            <a:schemeClr val="tx1"/>
                          </a:solidFill>
                          <a:latin typeface="Times New Roman" charset="0"/>
                          <a:ea typeface="Times New Roman" charset="0"/>
                          <a:cs typeface="Times New Roman" charset="0"/>
                        </a:rPr>
                        <a:t>Almost</a:t>
                      </a:r>
                      <a:r>
                        <a:rPr lang="en-US" sz="1400" b="1" baseline="0" dirty="0">
                          <a:solidFill>
                            <a:schemeClr val="tx1"/>
                          </a:solidFill>
                          <a:latin typeface="Times New Roman" charset="0"/>
                          <a:ea typeface="Times New Roman" charset="0"/>
                          <a:cs typeface="Times New Roman" charset="0"/>
                        </a:rPr>
                        <a:t> the same</a:t>
                      </a:r>
                      <a:endParaRPr lang="en-US" sz="1400" b="1" dirty="0">
                        <a:solidFill>
                          <a:schemeClr val="tx1"/>
                        </a:solidFill>
                        <a:latin typeface="Times New Roman" charset="0"/>
                        <a:ea typeface="Times New Roman" charset="0"/>
                        <a:cs typeface="Times New Roman" charset="0"/>
                      </a:endParaRPr>
                    </a:p>
                  </a:txBody>
                  <a:tcPr/>
                </a:tc>
                <a:tc hMerge="1">
                  <a:txBody>
                    <a:bodyPr/>
                    <a:lstStyle/>
                    <a:p>
                      <a:pPr algn="ctr"/>
                      <a:endParaRPr lang="en-US" b="1" dirty="0">
                        <a:solidFill>
                          <a:schemeClr val="tx1"/>
                        </a:solidFill>
                      </a:endParaRPr>
                    </a:p>
                  </a:txBody>
                  <a:tcPr/>
                </a:tc>
                <a:extLst>
                  <a:ext uri="{0D108BD9-81ED-4DB2-BD59-A6C34878D82A}">
                    <a16:rowId xmlns:a16="http://schemas.microsoft.com/office/drawing/2014/main" xmlns="" val="10002"/>
                  </a:ext>
                </a:extLst>
              </a:tr>
            </a:tbl>
          </a:graphicData>
        </a:graphic>
      </p:graphicFrame>
      <p:sp>
        <p:nvSpPr>
          <p:cNvPr id="4" name="Rectangle 3"/>
          <p:cNvSpPr/>
          <p:nvPr/>
        </p:nvSpPr>
        <p:spPr>
          <a:xfrm>
            <a:off x="532468" y="3544115"/>
            <a:ext cx="8321040" cy="731023"/>
          </a:xfrm>
          <a:prstGeom prst="rect">
            <a:avLst/>
          </a:prstGeom>
          <a:noFill/>
          <a:ln>
            <a:noFill/>
          </a:ln>
        </p:spPr>
        <p:txBody>
          <a:bodyPr spcFirstLastPara="1" wrap="square" lIns="91425" tIns="91425" rIns="91425" bIns="91425" anchor="t" anchorCtr="0">
            <a:noAutofit/>
          </a:bodyPr>
          <a:lstStyle/>
          <a:p>
            <a:pPr marL="457200" indent="-317500">
              <a:lnSpc>
                <a:spcPct val="125000"/>
              </a:lnSpc>
              <a:buClr>
                <a:srgbClr val="57068C"/>
              </a:buClr>
              <a:buSzPts val="1400"/>
              <a:buFont typeface="Montserrat"/>
              <a:buChar char="●"/>
            </a:pPr>
            <a:r>
              <a:rPr lang="en-US" dirty="0">
                <a:solidFill>
                  <a:srgbClr val="333333"/>
                </a:solidFill>
                <a:latin typeface="Times New Roman" charset="0"/>
                <a:ea typeface="Times New Roman" charset="0"/>
                <a:cs typeface="Times New Roman" charset="0"/>
                <a:sym typeface="Montserrat"/>
              </a:rPr>
              <a:t>Funds held by TDFs have better alpha mainly because of their ability to hold low expense ratio </a:t>
            </a:r>
            <a:r>
              <a:rPr lang="en-US" dirty="0" smtClean="0">
                <a:solidFill>
                  <a:srgbClr val="333333"/>
                </a:solidFill>
                <a:latin typeface="Times New Roman" charset="0"/>
                <a:ea typeface="Times New Roman" charset="0"/>
                <a:cs typeface="Times New Roman" charset="0"/>
                <a:sym typeface="Montserrat"/>
              </a:rPr>
              <a:t>share </a:t>
            </a:r>
            <a:r>
              <a:rPr lang="en-US" dirty="0">
                <a:solidFill>
                  <a:srgbClr val="333333"/>
                </a:solidFill>
                <a:latin typeface="Times New Roman" charset="0"/>
                <a:ea typeface="Times New Roman" charset="0"/>
                <a:cs typeface="Times New Roman" charset="0"/>
                <a:sym typeface="Montserrat"/>
              </a:rPr>
              <a:t>classes not because of the holding funds itself. </a:t>
            </a:r>
          </a:p>
        </p:txBody>
      </p:sp>
      <p:sp>
        <p:nvSpPr>
          <p:cNvPr id="6" name="Rectangle 5"/>
          <p:cNvSpPr/>
          <p:nvPr/>
        </p:nvSpPr>
        <p:spPr>
          <a:xfrm>
            <a:off x="379599" y="707992"/>
            <a:ext cx="3005951" cy="307777"/>
          </a:xfrm>
          <a:prstGeom prst="rect">
            <a:avLst/>
          </a:prstGeom>
        </p:spPr>
        <p:txBody>
          <a:bodyPr wrap="none">
            <a:spAutoFit/>
          </a:bodyPr>
          <a:lstStyle/>
          <a:p>
            <a:r>
              <a:rPr lang="en-US">
                <a:latin typeface="Times New Roman" charset="0"/>
                <a:ea typeface="Times New Roman" charset="0"/>
                <a:cs typeface="Times New Roman" charset="0"/>
              </a:rPr>
              <a:t>(Elton, Gruber, Souza, &amp; Blake, 2015) </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717027650"/>
      </p:ext>
    </p:extLst>
  </p:cSld>
  <p:clrMapOvr>
    <a:masterClrMapping/>
  </p:clrMapOvr>
  <mc:AlternateContent xmlns:mc="http://schemas.openxmlformats.org/markup-compatibility/2006">
    <mc:Choice xmlns:p14="http://schemas.microsoft.com/office/powerpoint/2010/main" Requires="p14">
      <p:transition spd="slow" p14:dur="2000" advTm="57923"/>
    </mc:Choice>
    <mc:Fallback>
      <p:transition spd="slow" advTm="57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Performance</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222161" y="1345344"/>
            <a:ext cx="4660735" cy="3161384"/>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The average constant alpha for a low-cost fund is -0.7 basis points (-0.007%), while the average constant alpha for a high-cost fund is -3.9 basis points (-0.039%).</a:t>
            </a: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Because low-cost funds are typically passively managed index funds, it is not surprising that the estimated constant alpha is tightly around zero.</a:t>
            </a:r>
          </a:p>
          <a:p>
            <a:endParaRPr lang="en-US" dirty="0">
              <a:solidFill>
                <a:schemeClr val="tx1"/>
              </a:solidFill>
              <a:latin typeface="Times New Roman" charset="0"/>
              <a:ea typeface="Times New Roman" charset="0"/>
              <a:cs typeface="Times New Roman" charset="0"/>
            </a:endParaRPr>
          </a:p>
        </p:txBody>
      </p:sp>
      <p:sp>
        <p:nvSpPr>
          <p:cNvPr id="15" name="TextBox 14"/>
          <p:cNvSpPr txBox="1"/>
          <p:nvPr/>
        </p:nvSpPr>
        <p:spPr>
          <a:xfrm>
            <a:off x="5365472" y="4661896"/>
            <a:ext cx="3156633" cy="276999"/>
          </a:xfrm>
          <a:prstGeom prst="rect">
            <a:avLst/>
          </a:prstGeom>
          <a:noFill/>
        </p:spPr>
        <p:txBody>
          <a:bodyPr wrap="none" rtlCol="0">
            <a:spAutoFit/>
          </a:bodyPr>
          <a:lstStyle/>
          <a:p>
            <a:r>
              <a:rPr lang="en-US" sz="1200" dirty="0">
                <a:solidFill>
                  <a:schemeClr val="bg2"/>
                </a:solidFill>
                <a:latin typeface="Times New Roman" charset="0"/>
                <a:ea typeface="Times New Roman" charset="0"/>
                <a:cs typeface="Times New Roman" charset="0"/>
              </a:rPr>
              <a:t>(Source: </a:t>
            </a:r>
            <a:r>
              <a:rPr lang="pt-BR" sz="1200" dirty="0" err="1">
                <a:solidFill>
                  <a:schemeClr val="bg2"/>
                </a:solidFill>
                <a:latin typeface="Times New Roman" charset="0"/>
                <a:ea typeface="Times New Roman" charset="0"/>
                <a:cs typeface="Times New Roman" charset="0"/>
              </a:rPr>
              <a:t>https</a:t>
            </a:r>
            <a:r>
              <a:rPr lang="pt-BR" sz="1200" dirty="0">
                <a:solidFill>
                  <a:schemeClr val="bg2"/>
                </a:solidFill>
                <a:latin typeface="Times New Roman" charset="0"/>
                <a:ea typeface="Times New Roman" charset="0"/>
                <a:cs typeface="Times New Roman" charset="0"/>
              </a:rPr>
              <a:t>://</a:t>
            </a:r>
            <a:r>
              <a:rPr lang="pt-BR" sz="1200" dirty="0" err="1">
                <a:solidFill>
                  <a:schemeClr val="bg2"/>
                </a:solidFill>
                <a:latin typeface="Times New Roman" charset="0"/>
                <a:ea typeface="Times New Roman" charset="0"/>
                <a:cs typeface="Times New Roman" charset="0"/>
              </a:rPr>
              <a:t>doi.org</a:t>
            </a:r>
            <a:r>
              <a:rPr lang="pt-BR" sz="1200" dirty="0">
                <a:solidFill>
                  <a:schemeClr val="bg2"/>
                </a:solidFill>
                <a:latin typeface="Times New Roman" charset="0"/>
                <a:ea typeface="Times New Roman" charset="0"/>
                <a:cs typeface="Times New Roman" charset="0"/>
              </a:rPr>
              <a:t>/10.3905/jor.2021.1.084)</a:t>
            </a:r>
            <a:endParaRPr lang="en-US" sz="1200" dirty="0">
              <a:solidFill>
                <a:schemeClr val="bg2"/>
              </a:solidFill>
              <a:latin typeface="Times New Roman" charset="0"/>
              <a:ea typeface="Times New Roman" charset="0"/>
              <a:cs typeface="Times New Roman" charset="0"/>
            </a:endParaRPr>
          </a:p>
        </p:txBody>
      </p:sp>
      <p:sp>
        <p:nvSpPr>
          <p:cNvPr id="5" name="Rectangle 4"/>
          <p:cNvSpPr/>
          <p:nvPr/>
        </p:nvSpPr>
        <p:spPr>
          <a:xfrm>
            <a:off x="406400" y="758352"/>
            <a:ext cx="2098651" cy="307777"/>
          </a:xfrm>
          <a:prstGeom prst="rect">
            <a:avLst/>
          </a:prstGeom>
        </p:spPr>
        <p:txBody>
          <a:bodyPr wrap="none">
            <a:spAutoFit/>
          </a:bodyPr>
          <a:lstStyle/>
          <a:p>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Shoven</a:t>
            </a:r>
            <a:r>
              <a:rPr lang="en-US" dirty="0">
                <a:latin typeface="Times New Roman" charset="0"/>
                <a:ea typeface="Times New Roman" charset="0"/>
                <a:cs typeface="Times New Roman" charset="0"/>
              </a:rPr>
              <a:t> &amp; Walton, 2021) </a:t>
            </a:r>
          </a:p>
        </p:txBody>
      </p:sp>
      <p:grpSp>
        <p:nvGrpSpPr>
          <p:cNvPr id="11" name="Group 10"/>
          <p:cNvGrpSpPr/>
          <p:nvPr/>
        </p:nvGrpSpPr>
        <p:grpSpPr>
          <a:xfrm>
            <a:off x="5151565" y="912240"/>
            <a:ext cx="3584448" cy="3857809"/>
            <a:chOff x="4709160" y="912240"/>
            <a:chExt cx="3584448" cy="3857809"/>
          </a:xfrm>
        </p:grpSpPr>
        <p:pic>
          <p:nvPicPr>
            <p:cNvPr id="6" name="Picture 5" descr="/var/folders/_k/01dmswc57llgz7bd19qdrgd00000gn/T/TemporaryItems/NSIRD_screencaptureui_b0GaBQ/Screen Shot 2022-04-06 at 1.10.23 PM.png"/>
            <p:cNvPicPr/>
            <p:nvPr/>
          </p:nvPicPr>
          <p:blipFill>
            <a:blip r:embed="rId5">
              <a:extLst>
                <a:ext uri="{28A0092B-C50C-407E-A947-70E740481C1C}">
                  <a14:useLocalDpi xmlns:a14="http://schemas.microsoft.com/office/drawing/2010/main" val="0"/>
                </a:ext>
              </a:extLst>
            </a:blip>
            <a:srcRect/>
            <a:stretch>
              <a:fillRect/>
            </a:stretch>
          </p:blipFill>
          <p:spPr bwMode="auto">
            <a:xfrm>
              <a:off x="4709160" y="912240"/>
              <a:ext cx="3584448" cy="3806064"/>
            </a:xfrm>
            <a:prstGeom prst="rect">
              <a:avLst/>
            </a:prstGeom>
            <a:noFill/>
            <a:ln>
              <a:noFill/>
            </a:ln>
          </p:spPr>
        </p:pic>
        <p:cxnSp>
          <p:nvCxnSpPr>
            <p:cNvPr id="7" name="Straight Connector 6"/>
            <p:cNvCxnSpPr/>
            <p:nvPr/>
          </p:nvCxnSpPr>
          <p:spPr>
            <a:xfrm>
              <a:off x="5788152" y="1563624"/>
              <a:ext cx="0" cy="2898648"/>
            </a:xfrm>
            <a:prstGeom prst="line">
              <a:avLst/>
            </a:prstGeom>
            <a:ln w="2857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94308" y="4462272"/>
              <a:ext cx="558166" cy="307777"/>
            </a:xfrm>
            <a:prstGeom prst="rect">
              <a:avLst/>
            </a:prstGeom>
            <a:noFill/>
          </p:spPr>
          <p:txBody>
            <a:bodyPr wrap="none" rtlCol="0">
              <a:spAutoFit/>
            </a:bodyPr>
            <a:lstStyle/>
            <a:p>
              <a:r>
                <a:rPr lang="en-US">
                  <a:solidFill>
                    <a:schemeClr val="tx1"/>
                  </a:solidFill>
                  <a:latin typeface="Times New Roman" charset="0"/>
                  <a:ea typeface="Times New Roman" charset="0"/>
                  <a:cs typeface="Times New Roman" charset="0"/>
                </a:rPr>
                <a:t>0.3%</a:t>
              </a:r>
            </a:p>
          </p:txBody>
        </p:sp>
        <p:sp>
          <p:nvSpPr>
            <p:cNvPr id="10" name="TextBox 9"/>
            <p:cNvSpPr txBox="1"/>
            <p:nvPr/>
          </p:nvSpPr>
          <p:spPr>
            <a:xfrm>
              <a:off x="6396503" y="4020320"/>
              <a:ext cx="893193" cy="307777"/>
            </a:xfrm>
            <a:prstGeom prst="rect">
              <a:avLst/>
            </a:prstGeom>
            <a:noFill/>
          </p:spPr>
          <p:txBody>
            <a:bodyPr wrap="none" rtlCol="0">
              <a:spAutoFit/>
            </a:bodyPr>
            <a:lstStyle/>
            <a:p>
              <a:r>
                <a:rPr lang="en-US" dirty="0">
                  <a:solidFill>
                    <a:schemeClr val="tx1"/>
                  </a:solidFill>
                  <a:latin typeface="Times New Roman" charset="0"/>
                  <a:ea typeface="Times New Roman" charset="0"/>
                  <a:cs typeface="Times New Roman" charset="0"/>
                </a:rPr>
                <a:t>High-cost</a:t>
              </a:r>
            </a:p>
          </p:txBody>
        </p:sp>
        <p:sp>
          <p:nvSpPr>
            <p:cNvPr id="14" name="TextBox 13"/>
            <p:cNvSpPr txBox="1"/>
            <p:nvPr/>
          </p:nvSpPr>
          <p:spPr>
            <a:xfrm>
              <a:off x="4886943" y="4073624"/>
              <a:ext cx="862737" cy="307777"/>
            </a:xfrm>
            <a:prstGeom prst="rect">
              <a:avLst/>
            </a:prstGeom>
            <a:noFill/>
          </p:spPr>
          <p:txBody>
            <a:bodyPr wrap="none" rtlCol="0">
              <a:spAutoFit/>
            </a:bodyPr>
            <a:lstStyle/>
            <a:p>
              <a:r>
                <a:rPr lang="en-US">
                  <a:solidFill>
                    <a:schemeClr val="tx1"/>
                  </a:solidFill>
                  <a:latin typeface="Times New Roman" charset="0"/>
                  <a:ea typeface="Times New Roman" charset="0"/>
                  <a:cs typeface="Times New Roman" charset="0"/>
                </a:rPr>
                <a:t>Low-cost</a:t>
              </a:r>
              <a:endParaRPr lang="en-US" dirty="0">
                <a:solidFill>
                  <a:schemeClr val="tx1"/>
                </a:solidFill>
                <a:latin typeface="Times New Roman" charset="0"/>
                <a:ea typeface="Times New Roman" charset="0"/>
                <a:cs typeface="Times New Roman" charset="0"/>
              </a:endParaRPr>
            </a:p>
          </p:txBody>
        </p:sp>
      </p:gr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7954969"/>
      </p:ext>
    </p:extLst>
  </p:cSld>
  <p:clrMapOvr>
    <a:masterClrMapping/>
  </p:clrMapOvr>
  <mc:AlternateContent xmlns:mc="http://schemas.openxmlformats.org/markup-compatibility/2006">
    <mc:Choice xmlns:p14="http://schemas.microsoft.com/office/powerpoint/2010/main" Requires="p14">
      <p:transition spd="slow" p14:dur="2000" advTm="942"/>
    </mc:Choice>
    <mc:Fallback>
      <p:transition spd="slow" advTm="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Performance(Continued)</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167297" y="1709840"/>
            <a:ext cx="4929404" cy="3161384"/>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The constant alpha decreases approximately 1 for 1 with an increase in net expense ratio.</a:t>
            </a: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Once controlling for asset allocation, it seems that expensive target date funds have difficulty in overcoming their expense disadvantage. </a:t>
            </a:r>
          </a:p>
          <a:p>
            <a:endParaRPr lang="en-US" dirty="0">
              <a:solidFill>
                <a:schemeClr val="tx1"/>
              </a:solidFill>
              <a:latin typeface="Times New Roman" charset="0"/>
              <a:ea typeface="Times New Roman" charset="0"/>
              <a:cs typeface="Times New Roman" charset="0"/>
            </a:endParaRPr>
          </a:p>
        </p:txBody>
      </p:sp>
      <p:sp>
        <p:nvSpPr>
          <p:cNvPr id="15" name="TextBox 14"/>
          <p:cNvSpPr txBox="1"/>
          <p:nvPr/>
        </p:nvSpPr>
        <p:spPr>
          <a:xfrm>
            <a:off x="5453403" y="4732724"/>
            <a:ext cx="3156633" cy="276999"/>
          </a:xfrm>
          <a:prstGeom prst="rect">
            <a:avLst/>
          </a:prstGeom>
          <a:noFill/>
        </p:spPr>
        <p:txBody>
          <a:bodyPr wrap="none" rtlCol="0">
            <a:spAutoFit/>
          </a:bodyPr>
          <a:lstStyle/>
          <a:p>
            <a:r>
              <a:rPr lang="en-US" sz="1200" dirty="0">
                <a:solidFill>
                  <a:schemeClr val="bg2"/>
                </a:solidFill>
                <a:latin typeface="Times New Roman" charset="0"/>
                <a:ea typeface="Times New Roman" charset="0"/>
                <a:cs typeface="Times New Roman" charset="0"/>
              </a:rPr>
              <a:t>(Source: </a:t>
            </a:r>
            <a:r>
              <a:rPr lang="pt-BR" sz="1200" dirty="0" err="1">
                <a:solidFill>
                  <a:schemeClr val="bg2"/>
                </a:solidFill>
                <a:latin typeface="Times New Roman" charset="0"/>
                <a:ea typeface="Times New Roman" charset="0"/>
                <a:cs typeface="Times New Roman" charset="0"/>
              </a:rPr>
              <a:t>https</a:t>
            </a:r>
            <a:r>
              <a:rPr lang="pt-BR" sz="1200" dirty="0">
                <a:solidFill>
                  <a:schemeClr val="bg2"/>
                </a:solidFill>
                <a:latin typeface="Times New Roman" charset="0"/>
                <a:ea typeface="Times New Roman" charset="0"/>
                <a:cs typeface="Times New Roman" charset="0"/>
              </a:rPr>
              <a:t>://</a:t>
            </a:r>
            <a:r>
              <a:rPr lang="pt-BR" sz="1200" dirty="0" err="1">
                <a:solidFill>
                  <a:schemeClr val="bg2"/>
                </a:solidFill>
                <a:latin typeface="Times New Roman" charset="0"/>
                <a:ea typeface="Times New Roman" charset="0"/>
                <a:cs typeface="Times New Roman" charset="0"/>
              </a:rPr>
              <a:t>doi.org</a:t>
            </a:r>
            <a:r>
              <a:rPr lang="pt-BR" sz="1200" dirty="0">
                <a:solidFill>
                  <a:schemeClr val="bg2"/>
                </a:solidFill>
                <a:latin typeface="Times New Roman" charset="0"/>
                <a:ea typeface="Times New Roman" charset="0"/>
                <a:cs typeface="Times New Roman" charset="0"/>
              </a:rPr>
              <a:t>/10.3905/jor.2021.1.084)</a:t>
            </a:r>
            <a:endParaRPr lang="en-US" sz="1200" dirty="0">
              <a:solidFill>
                <a:schemeClr val="bg2"/>
              </a:solidFill>
              <a:latin typeface="Times New Roman" charset="0"/>
              <a:ea typeface="Times New Roman" charset="0"/>
              <a:cs typeface="Times New Roman" charset="0"/>
            </a:endParaRPr>
          </a:p>
        </p:txBody>
      </p:sp>
      <p:sp>
        <p:nvSpPr>
          <p:cNvPr id="5" name="Rectangle 4"/>
          <p:cNvSpPr/>
          <p:nvPr/>
        </p:nvSpPr>
        <p:spPr>
          <a:xfrm>
            <a:off x="406400" y="758352"/>
            <a:ext cx="2098651" cy="307777"/>
          </a:xfrm>
          <a:prstGeom prst="rect">
            <a:avLst/>
          </a:prstGeom>
        </p:spPr>
        <p:txBody>
          <a:bodyPr wrap="none">
            <a:spAutoFit/>
          </a:bodyPr>
          <a:lstStyle/>
          <a:p>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Shoven</a:t>
            </a:r>
            <a:r>
              <a:rPr lang="en-US" dirty="0">
                <a:latin typeface="Times New Roman" charset="0"/>
                <a:ea typeface="Times New Roman" charset="0"/>
                <a:cs typeface="Times New Roman" charset="0"/>
              </a:rPr>
              <a:t> &amp; Walton, 2021) </a:t>
            </a:r>
          </a:p>
        </p:txBody>
      </p:sp>
      <p:pic>
        <p:nvPicPr>
          <p:cNvPr id="6" name="Picture 5" descr="/var/folders/_k/01dmswc57llgz7bd19qdrgd00000gn/T/TemporaryItems/NSIRD_screencaptureui_b0GaBQ/Screen Shot 2022-04-06 at 1.10.23 PM.png"/>
          <p:cNvPicPr/>
          <p:nvPr/>
        </p:nvPicPr>
        <p:blipFill>
          <a:blip r:embed="rId5">
            <a:extLst>
              <a:ext uri="{28A0092B-C50C-407E-A947-70E740481C1C}">
                <a14:useLocalDpi xmlns:a14="http://schemas.microsoft.com/office/drawing/2010/main" val="0"/>
              </a:ext>
            </a:extLst>
          </a:blip>
          <a:srcRect/>
          <a:stretch>
            <a:fillRect/>
          </a:stretch>
        </p:blipFill>
        <p:spPr bwMode="auto">
          <a:xfrm>
            <a:off x="5151565" y="912240"/>
            <a:ext cx="3584448" cy="3806064"/>
          </a:xfrm>
          <a:prstGeom prst="rect">
            <a:avLst/>
          </a:prstGeom>
          <a:noFill/>
          <a:ln>
            <a:noFill/>
          </a:ln>
        </p:spPr>
      </p:pic>
      <p:sp>
        <p:nvSpPr>
          <p:cNvPr id="12" name="Rectangle 11"/>
          <p:cNvSpPr/>
          <p:nvPr/>
        </p:nvSpPr>
        <p:spPr>
          <a:xfrm>
            <a:off x="5871958" y="3426509"/>
            <a:ext cx="1731564" cy="338554"/>
          </a:xfrm>
          <a:prstGeom prst="rect">
            <a:avLst/>
          </a:prstGeom>
        </p:spPr>
        <p:txBody>
          <a:bodyPr wrap="none">
            <a:spAutoFit/>
          </a:bodyPr>
          <a:lstStyle/>
          <a:p>
            <a:r>
              <a:rPr lang="en-US" sz="1600" i="1" dirty="0">
                <a:solidFill>
                  <a:srgbClr val="C00000"/>
                </a:solidFill>
                <a:latin typeface="Times New Roman" charset="0"/>
                <a:ea typeface="Times New Roman" charset="0"/>
                <a:cs typeface="Times New Roman" charset="0"/>
              </a:rPr>
              <a:t>y </a:t>
            </a:r>
            <a:r>
              <a:rPr lang="en-US" sz="1600" dirty="0">
                <a:solidFill>
                  <a:srgbClr val="C00000"/>
                </a:solidFill>
                <a:latin typeface="Times New Roman" charset="0"/>
                <a:ea typeface="Times New Roman" charset="0"/>
                <a:cs typeface="Times New Roman" charset="0"/>
              </a:rPr>
              <a:t>= 0.012 </a:t>
            </a:r>
            <a:r>
              <a:rPr lang="en-US" sz="1600">
                <a:solidFill>
                  <a:srgbClr val="C00000"/>
                </a:solidFill>
                <a:latin typeface="Times New Roman" charset="0"/>
                <a:ea typeface="Times New Roman" charset="0"/>
                <a:cs typeface="Times New Roman" charset="0"/>
              </a:rPr>
              <a:t>- 0.079x</a:t>
            </a:r>
            <a:endParaRPr lang="en-US" sz="1600" dirty="0">
              <a:solidFill>
                <a:srgbClr val="C00000"/>
              </a:solidFill>
              <a:latin typeface="Times New Roman" charset="0"/>
              <a:ea typeface="Times New Roman" charset="0"/>
              <a:cs typeface="Times New Roman"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79244910"/>
      </p:ext>
    </p:extLst>
  </p:cSld>
  <p:clrMapOvr>
    <a:masterClrMapping/>
  </p:clrMapOvr>
  <mc:AlternateContent xmlns:mc="http://schemas.openxmlformats.org/markup-compatibility/2006">
    <mc:Choice xmlns:p14="http://schemas.microsoft.com/office/powerpoint/2010/main" Requires="p14">
      <p:transition spd="slow" p14:dur="2000" advTm="267"/>
    </mc:Choice>
    <mc:Fallback>
      <p:transition spd="slow" advTm="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Performance(Continued)</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3839972" y="1763058"/>
            <a:ext cx="5051937" cy="3161384"/>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Balanced funds have a wider range of constants in general than the TDFs. </a:t>
            </a: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This is likely due to the class of balanced funds capturing a wider range of funds with different objectives, including varying active strategies, while the TDFs have a narrower set of objectives.</a:t>
            </a:r>
          </a:p>
          <a:p>
            <a:endParaRPr lang="en-US" dirty="0">
              <a:latin typeface="Times New Roman" charset="0"/>
              <a:ea typeface="Times New Roman" charset="0"/>
              <a:cs typeface="Times New Roman" charset="0"/>
            </a:endParaRPr>
          </a:p>
          <a:p>
            <a:endParaRPr lang="en-US" dirty="0">
              <a:solidFill>
                <a:schemeClr val="tx1"/>
              </a:solidFill>
              <a:latin typeface="Times New Roman" charset="0"/>
              <a:ea typeface="Times New Roman" charset="0"/>
              <a:cs typeface="Times New Roman" charset="0"/>
            </a:endParaRPr>
          </a:p>
        </p:txBody>
      </p:sp>
      <p:sp>
        <p:nvSpPr>
          <p:cNvPr id="15" name="TextBox 14"/>
          <p:cNvSpPr txBox="1"/>
          <p:nvPr/>
        </p:nvSpPr>
        <p:spPr>
          <a:xfrm>
            <a:off x="4115693" y="4195796"/>
            <a:ext cx="3156633" cy="276999"/>
          </a:xfrm>
          <a:prstGeom prst="rect">
            <a:avLst/>
          </a:prstGeom>
          <a:noFill/>
        </p:spPr>
        <p:txBody>
          <a:bodyPr wrap="none" rtlCol="0">
            <a:spAutoFit/>
          </a:bodyPr>
          <a:lstStyle/>
          <a:p>
            <a:r>
              <a:rPr lang="en-US" sz="1200" dirty="0">
                <a:solidFill>
                  <a:schemeClr val="bg2"/>
                </a:solidFill>
                <a:latin typeface="Times New Roman" charset="0"/>
                <a:ea typeface="Times New Roman" charset="0"/>
                <a:cs typeface="Times New Roman" charset="0"/>
              </a:rPr>
              <a:t>(Source: </a:t>
            </a:r>
            <a:r>
              <a:rPr lang="pt-BR" sz="1200" dirty="0" err="1">
                <a:solidFill>
                  <a:schemeClr val="bg2"/>
                </a:solidFill>
                <a:latin typeface="Times New Roman" charset="0"/>
                <a:ea typeface="Times New Roman" charset="0"/>
                <a:cs typeface="Times New Roman" charset="0"/>
              </a:rPr>
              <a:t>https</a:t>
            </a:r>
            <a:r>
              <a:rPr lang="pt-BR" sz="1200" dirty="0">
                <a:solidFill>
                  <a:schemeClr val="bg2"/>
                </a:solidFill>
                <a:latin typeface="Times New Roman" charset="0"/>
                <a:ea typeface="Times New Roman" charset="0"/>
                <a:cs typeface="Times New Roman" charset="0"/>
              </a:rPr>
              <a:t>://</a:t>
            </a:r>
            <a:r>
              <a:rPr lang="pt-BR" sz="1200" dirty="0" err="1">
                <a:solidFill>
                  <a:schemeClr val="bg2"/>
                </a:solidFill>
                <a:latin typeface="Times New Roman" charset="0"/>
                <a:ea typeface="Times New Roman" charset="0"/>
                <a:cs typeface="Times New Roman" charset="0"/>
              </a:rPr>
              <a:t>doi.org</a:t>
            </a:r>
            <a:r>
              <a:rPr lang="pt-BR" sz="1200" dirty="0">
                <a:solidFill>
                  <a:schemeClr val="bg2"/>
                </a:solidFill>
                <a:latin typeface="Times New Roman" charset="0"/>
                <a:ea typeface="Times New Roman" charset="0"/>
                <a:cs typeface="Times New Roman" charset="0"/>
              </a:rPr>
              <a:t>/10.3905/jor.2021.1.084)</a:t>
            </a:r>
            <a:endParaRPr lang="en-US" sz="1200" dirty="0">
              <a:solidFill>
                <a:schemeClr val="bg2"/>
              </a:solidFill>
              <a:latin typeface="Times New Roman" charset="0"/>
              <a:ea typeface="Times New Roman" charset="0"/>
              <a:cs typeface="Times New Roman" charset="0"/>
            </a:endParaRPr>
          </a:p>
        </p:txBody>
      </p:sp>
      <p:sp>
        <p:nvSpPr>
          <p:cNvPr id="5" name="Rectangle 4"/>
          <p:cNvSpPr/>
          <p:nvPr/>
        </p:nvSpPr>
        <p:spPr>
          <a:xfrm>
            <a:off x="406400" y="758352"/>
            <a:ext cx="2098651" cy="307777"/>
          </a:xfrm>
          <a:prstGeom prst="rect">
            <a:avLst/>
          </a:prstGeom>
        </p:spPr>
        <p:txBody>
          <a:bodyPr wrap="none">
            <a:spAutoFit/>
          </a:bodyPr>
          <a:lstStyle/>
          <a:p>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Shoven</a:t>
            </a:r>
            <a:r>
              <a:rPr lang="en-US" dirty="0">
                <a:latin typeface="Times New Roman" charset="0"/>
                <a:ea typeface="Times New Roman" charset="0"/>
                <a:cs typeface="Times New Roman" charset="0"/>
              </a:rPr>
              <a:t> &amp; Walton, 2021) </a:t>
            </a:r>
          </a:p>
        </p:txBody>
      </p:sp>
      <p:pic>
        <p:nvPicPr>
          <p:cNvPr id="6" name="Picture 5" descr="/var/folders/_k/01dmswc57llgz7bd19qdrgd00000gn/T/TemporaryItems/NSIRD_screencaptureui_okSRL4/Screen Shot 2022-04-12 at 10.43.49 PM.png"/>
          <p:cNvPicPr/>
          <p:nvPr/>
        </p:nvPicPr>
        <p:blipFill rotWithShape="1">
          <a:blip r:embed="rId5">
            <a:extLst>
              <a:ext uri="{28A0092B-C50C-407E-A947-70E740481C1C}">
                <a14:useLocalDpi xmlns:a14="http://schemas.microsoft.com/office/drawing/2010/main" val="0"/>
              </a:ext>
            </a:extLst>
          </a:blip>
          <a:srcRect t="5246"/>
          <a:stretch/>
        </p:blipFill>
        <p:spPr bwMode="auto">
          <a:xfrm>
            <a:off x="786892" y="1228281"/>
            <a:ext cx="3053080" cy="3232785"/>
          </a:xfrm>
          <a:prstGeom prst="rect">
            <a:avLst/>
          </a:prstGeom>
          <a:noFill/>
          <a:ln>
            <a:noFill/>
          </a:ln>
          <a:extLst>
            <a:ext uri="{53640926-AAD7-44D8-BBD7-CCE9431645EC}">
              <a14:shadowObscured xmlns:a14="http://schemas.microsoft.com/office/drawing/2010/main"/>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29339543"/>
      </p:ext>
    </p:extLst>
  </p:cSld>
  <p:clrMapOvr>
    <a:masterClrMapping/>
  </p:clrMapOvr>
  <mc:AlternateContent xmlns:mc="http://schemas.openxmlformats.org/markup-compatibility/2006">
    <mc:Choice xmlns:p14="http://schemas.microsoft.com/office/powerpoint/2010/main" Requires="p14">
      <p:transition spd="slow" p14:dur="2000" advTm="383"/>
    </mc:Choice>
    <mc:Fallback>
      <p:transition spd="slow" advTm="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Risk</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129771" y="1102326"/>
            <a:ext cx="8466774" cy="1063658"/>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Buried in some of the mutual funds in a target-date fund may be riskier securities than the investor can tolerate such as stock in companies that are in the emerging market, foreign bonds or junk bonds.</a:t>
            </a:r>
          </a:p>
          <a:p>
            <a:endParaRPr lang="en-US" dirty="0">
              <a:solidFill>
                <a:schemeClr val="tx1"/>
              </a:solidFill>
              <a:latin typeface="Times New Roman" charset="0"/>
              <a:ea typeface="Times New Roman" charset="0"/>
              <a:cs typeface="Times New Roman" charset="0"/>
            </a:endParaRPr>
          </a:p>
        </p:txBody>
      </p:sp>
      <p:sp>
        <p:nvSpPr>
          <p:cNvPr id="5" name="Rectangle 4"/>
          <p:cNvSpPr/>
          <p:nvPr/>
        </p:nvSpPr>
        <p:spPr>
          <a:xfrm>
            <a:off x="406400" y="758352"/>
            <a:ext cx="2098651" cy="307777"/>
          </a:xfrm>
          <a:prstGeom prst="rect">
            <a:avLst/>
          </a:prstGeom>
        </p:spPr>
        <p:txBody>
          <a:bodyPr wrap="none">
            <a:spAutoFit/>
          </a:bodyPr>
          <a:lstStyle/>
          <a:p>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Shoven</a:t>
            </a:r>
            <a:r>
              <a:rPr lang="en-US" dirty="0">
                <a:latin typeface="Times New Roman" charset="0"/>
                <a:ea typeface="Times New Roman" charset="0"/>
                <a:cs typeface="Times New Roman" charset="0"/>
              </a:rPr>
              <a:t> &amp; Walton, 2021) </a:t>
            </a:r>
          </a:p>
        </p:txBody>
      </p:sp>
      <p:graphicFrame>
        <p:nvGraphicFramePr>
          <p:cNvPr id="2" name="Table 1"/>
          <p:cNvGraphicFramePr>
            <a:graphicFrameLocks noGrp="1"/>
          </p:cNvGraphicFramePr>
          <p:nvPr/>
        </p:nvGraphicFramePr>
        <p:xfrm>
          <a:off x="406399" y="2074544"/>
          <a:ext cx="8329614" cy="1647166"/>
        </p:xfrm>
        <a:graphic>
          <a:graphicData uri="http://schemas.openxmlformats.org/drawingml/2006/table">
            <a:tbl>
              <a:tblPr firstRow="1" bandRow="1">
                <a:tableStyleId>{5C22544A-7EE6-4342-B048-85BDC9FD1C3A}</a:tableStyleId>
              </a:tblPr>
              <a:tblGrid>
                <a:gridCol w="1010921">
                  <a:extLst>
                    <a:ext uri="{9D8B030D-6E8A-4147-A177-3AD203B41FA5}">
                      <a16:colId xmlns:a16="http://schemas.microsoft.com/office/drawing/2014/main" xmlns="" val="20000"/>
                    </a:ext>
                  </a:extLst>
                </a:gridCol>
                <a:gridCol w="1874520">
                  <a:extLst>
                    <a:ext uri="{9D8B030D-6E8A-4147-A177-3AD203B41FA5}">
                      <a16:colId xmlns:a16="http://schemas.microsoft.com/office/drawing/2014/main" xmlns="" val="20001"/>
                    </a:ext>
                  </a:extLst>
                </a:gridCol>
                <a:gridCol w="1856232">
                  <a:extLst>
                    <a:ext uri="{9D8B030D-6E8A-4147-A177-3AD203B41FA5}">
                      <a16:colId xmlns:a16="http://schemas.microsoft.com/office/drawing/2014/main" xmlns="" val="20002"/>
                    </a:ext>
                  </a:extLst>
                </a:gridCol>
                <a:gridCol w="1746504">
                  <a:extLst>
                    <a:ext uri="{9D8B030D-6E8A-4147-A177-3AD203B41FA5}">
                      <a16:colId xmlns:a16="http://schemas.microsoft.com/office/drawing/2014/main" xmlns="" val="20003"/>
                    </a:ext>
                  </a:extLst>
                </a:gridCol>
                <a:gridCol w="1841437">
                  <a:extLst>
                    <a:ext uri="{9D8B030D-6E8A-4147-A177-3AD203B41FA5}">
                      <a16:colId xmlns:a16="http://schemas.microsoft.com/office/drawing/2014/main" xmlns="" val="20004"/>
                    </a:ext>
                  </a:extLst>
                </a:gridCol>
              </a:tblGrid>
              <a:tr h="666559">
                <a:tc>
                  <a:txBody>
                    <a:bodyPr/>
                    <a:lstStyle/>
                    <a:p>
                      <a:pPr algn="ctr"/>
                      <a:endParaRPr lang="en-US" dirty="0">
                        <a:latin typeface="Times New Roman" charset="0"/>
                        <a:ea typeface="Times New Roman" charset="0"/>
                        <a:cs typeface="Times New Roman" charset="0"/>
                      </a:endParaRPr>
                    </a:p>
                  </a:txBody>
                  <a:tcPr anchor="ctr"/>
                </a:tc>
                <a:tc>
                  <a:txBody>
                    <a:bodyPr/>
                    <a:lstStyle/>
                    <a:p>
                      <a:pPr algn="ctr"/>
                      <a:r>
                        <a:rPr lang="en-US" sz="1400" b="0" i="0" u="none" strike="noStrike" cap="none" dirty="0">
                          <a:solidFill>
                            <a:schemeClr val="bg1"/>
                          </a:solidFill>
                          <a:effectLst/>
                          <a:latin typeface="Times New Roman" charset="0"/>
                          <a:ea typeface="Times New Roman" charset="0"/>
                          <a:cs typeface="Times New Roman" charset="0"/>
                          <a:sym typeface="Arial"/>
                        </a:rPr>
                        <a:t>Vanguard Total Stock Market Index fund(VTI) </a:t>
                      </a:r>
                      <a:endParaRPr lang="en-US" b="0" dirty="0">
                        <a:solidFill>
                          <a:schemeClr val="bg1"/>
                        </a:solidFill>
                        <a:latin typeface="Times New Roman" charset="0"/>
                        <a:ea typeface="Times New Roman" charset="0"/>
                        <a:cs typeface="Times New Roman" charset="0"/>
                      </a:endParaRPr>
                    </a:p>
                  </a:txBody>
                  <a:tcPr anchor="ctr"/>
                </a:tc>
                <a:tc>
                  <a:txBody>
                    <a:bodyPr/>
                    <a:lstStyle/>
                    <a:p>
                      <a:pPr algn="ctr"/>
                      <a:r>
                        <a:rPr lang="en-US" sz="1400" b="0" i="0" u="none" strike="noStrike" cap="none" dirty="0">
                          <a:solidFill>
                            <a:schemeClr val="bg1"/>
                          </a:solidFill>
                          <a:effectLst/>
                          <a:latin typeface="Times New Roman" charset="0"/>
                          <a:ea typeface="Times New Roman" charset="0"/>
                          <a:cs typeface="Times New Roman" charset="0"/>
                          <a:sym typeface="Arial"/>
                        </a:rPr>
                        <a:t>Distant Future TDFs (the 2045, 2050, 2055, 2060+</a:t>
                      </a:r>
                      <a:r>
                        <a:rPr lang="mr-IN" sz="1400" b="0" i="0" u="none" strike="noStrike" cap="none" dirty="0">
                          <a:solidFill>
                            <a:schemeClr val="bg1"/>
                          </a:solidFill>
                          <a:effectLst/>
                          <a:latin typeface="Times New Roman" charset="0"/>
                          <a:ea typeface="Times New Roman" charset="0"/>
                          <a:cs typeface="Times New Roman" charset="0"/>
                          <a:sym typeface="Arial"/>
                        </a:rPr>
                        <a:t>…</a:t>
                      </a:r>
                      <a:r>
                        <a:rPr lang="en-US" sz="1400" b="0" i="0" u="none" strike="noStrike" cap="none" dirty="0">
                          <a:solidFill>
                            <a:schemeClr val="bg1"/>
                          </a:solidFill>
                          <a:effectLst/>
                          <a:latin typeface="Times New Roman" charset="0"/>
                          <a:ea typeface="Times New Roman" charset="0"/>
                          <a:cs typeface="Times New Roman" charset="0"/>
                          <a:sym typeface="Arial"/>
                        </a:rPr>
                        <a:t>)</a:t>
                      </a:r>
                      <a:endParaRPr lang="en-US" b="0" dirty="0">
                        <a:solidFill>
                          <a:schemeClr val="bg1"/>
                        </a:solidFill>
                        <a:latin typeface="Times New Roman" charset="0"/>
                        <a:ea typeface="Times New Roman" charset="0"/>
                        <a:cs typeface="Times New Roman" charset="0"/>
                      </a:endParaRPr>
                    </a:p>
                  </a:txBody>
                  <a:tcPr anchor="ctr"/>
                </a:tc>
                <a:tc>
                  <a:txBody>
                    <a:bodyPr/>
                    <a:lstStyle/>
                    <a:p>
                      <a:pPr algn="ctr"/>
                      <a:r>
                        <a:rPr lang="en-US" sz="1400" b="0" i="0" u="none" strike="noStrike" cap="none" dirty="0">
                          <a:solidFill>
                            <a:schemeClr val="bg1"/>
                          </a:solidFill>
                          <a:effectLst/>
                          <a:latin typeface="Times New Roman" charset="0"/>
                          <a:ea typeface="Times New Roman" charset="0"/>
                          <a:cs typeface="Times New Roman" charset="0"/>
                          <a:sym typeface="Arial"/>
                        </a:rPr>
                        <a:t>Near Future TDFs </a:t>
                      </a:r>
                    </a:p>
                    <a:p>
                      <a:pPr algn="ctr"/>
                      <a:r>
                        <a:rPr lang="en-US" sz="1400" b="0" i="0" u="none" strike="noStrike" cap="none" dirty="0">
                          <a:solidFill>
                            <a:schemeClr val="bg1"/>
                          </a:solidFill>
                          <a:effectLst/>
                          <a:latin typeface="Times New Roman" charset="0"/>
                          <a:ea typeface="Times New Roman" charset="0"/>
                          <a:cs typeface="Times New Roman" charset="0"/>
                          <a:sym typeface="Arial"/>
                        </a:rPr>
                        <a:t>(the 2025 funds)</a:t>
                      </a:r>
                      <a:endParaRPr lang="en-US" b="0" dirty="0">
                        <a:solidFill>
                          <a:schemeClr val="bg1"/>
                        </a:solidFill>
                        <a:latin typeface="Times New Roman" charset="0"/>
                        <a:ea typeface="Times New Roman" charset="0"/>
                        <a:cs typeface="Times New Roman" charset="0"/>
                      </a:endParaRPr>
                    </a:p>
                  </a:txBody>
                  <a:tcPr anchor="ctr"/>
                </a:tc>
                <a:tc>
                  <a:txBody>
                    <a:bodyPr/>
                    <a:lstStyle/>
                    <a:p>
                      <a:pPr algn="ctr"/>
                      <a:r>
                        <a:rPr lang="en-US" sz="1400" b="0" i="0" u="none" strike="noStrike" cap="none" dirty="0">
                          <a:solidFill>
                            <a:schemeClr val="bg1"/>
                          </a:solidFill>
                          <a:effectLst/>
                          <a:latin typeface="Times New Roman" charset="0"/>
                          <a:ea typeface="Times New Roman" charset="0"/>
                          <a:cs typeface="Times New Roman" charset="0"/>
                          <a:sym typeface="Arial"/>
                        </a:rPr>
                        <a:t>Vanguard Total Bond Market Index ETF (BND)</a:t>
                      </a:r>
                      <a:r>
                        <a:rPr lang="en-US" b="0" dirty="0">
                          <a:solidFill>
                            <a:schemeClr val="bg1"/>
                          </a:solidFill>
                          <a:effectLst/>
                          <a:latin typeface="Times New Roman" charset="0"/>
                          <a:ea typeface="Times New Roman" charset="0"/>
                          <a:cs typeface="Times New Roman" charset="0"/>
                        </a:rPr>
                        <a:t> </a:t>
                      </a:r>
                      <a:endParaRPr lang="en-US" b="0" dirty="0">
                        <a:solidFill>
                          <a:schemeClr val="bg1"/>
                        </a:solidFill>
                        <a:latin typeface="Times New Roman" charset="0"/>
                        <a:ea typeface="Times New Roman" charset="0"/>
                        <a:cs typeface="Times New Roman" charset="0"/>
                      </a:endParaRPr>
                    </a:p>
                  </a:txBody>
                  <a:tcPr anchor="ctr"/>
                </a:tc>
                <a:extLst>
                  <a:ext uri="{0D108BD9-81ED-4DB2-BD59-A6C34878D82A}">
                    <a16:rowId xmlns:a16="http://schemas.microsoft.com/office/drawing/2014/main" xmlns="" val="10000"/>
                  </a:ext>
                </a:extLst>
              </a:tr>
              <a:tr h="472146">
                <a:tc>
                  <a:txBody>
                    <a:bodyPr/>
                    <a:lstStyle/>
                    <a:p>
                      <a:pPr algn="ctr"/>
                      <a:r>
                        <a:rPr lang="en-US" dirty="0">
                          <a:solidFill>
                            <a:schemeClr val="bg2"/>
                          </a:solidFill>
                          <a:latin typeface="Times New Roman" charset="0"/>
                          <a:ea typeface="Times New Roman" charset="0"/>
                          <a:cs typeface="Times New Roman" charset="0"/>
                        </a:rPr>
                        <a:t>Allocation</a:t>
                      </a:r>
                    </a:p>
                  </a:txBody>
                  <a:tcPr anchor="ctr"/>
                </a:tc>
                <a:tc>
                  <a:txBody>
                    <a:bodyPr/>
                    <a:lstStyle/>
                    <a:p>
                      <a:pPr algn="ctr"/>
                      <a:r>
                        <a:rPr lang="en-US" dirty="0">
                          <a:solidFill>
                            <a:schemeClr val="bg2"/>
                          </a:solidFill>
                          <a:latin typeface="Times New Roman" charset="0"/>
                          <a:ea typeface="Times New Roman" charset="0"/>
                          <a:cs typeface="Times New Roman" charset="0"/>
                        </a:rPr>
                        <a:t>All Stocks</a:t>
                      </a:r>
                    </a:p>
                  </a:txBody>
                  <a:tcPr anchor="ctr"/>
                </a:tc>
                <a:tc>
                  <a:txBody>
                    <a:bodyPr/>
                    <a:lstStyle/>
                    <a:p>
                      <a:pPr algn="ctr"/>
                      <a:r>
                        <a:rPr lang="en-US" dirty="0">
                          <a:solidFill>
                            <a:schemeClr val="bg2"/>
                          </a:solidFill>
                          <a:latin typeface="Times New Roman" charset="0"/>
                          <a:ea typeface="Times New Roman" charset="0"/>
                          <a:cs typeface="Times New Roman" charset="0"/>
                        </a:rPr>
                        <a:t>More Equities </a:t>
                      </a:r>
                    </a:p>
                    <a:p>
                      <a:pPr algn="ctr"/>
                      <a:r>
                        <a:rPr lang="en-US" dirty="0">
                          <a:solidFill>
                            <a:schemeClr val="bg2"/>
                          </a:solidFill>
                          <a:latin typeface="Times New Roman" charset="0"/>
                          <a:ea typeface="Times New Roman" charset="0"/>
                          <a:cs typeface="Times New Roman" charset="0"/>
                        </a:rPr>
                        <a:t>Less Bonds</a:t>
                      </a:r>
                    </a:p>
                  </a:txBody>
                  <a:tcPr anchor="ctr"/>
                </a:tc>
                <a:tc>
                  <a:txBody>
                    <a:bodyPr/>
                    <a:lstStyle/>
                    <a:p>
                      <a:pPr algn="ctr"/>
                      <a:r>
                        <a:rPr lang="en-US" dirty="0">
                          <a:solidFill>
                            <a:schemeClr val="bg2"/>
                          </a:solidFill>
                          <a:latin typeface="Times New Roman" charset="0"/>
                          <a:ea typeface="Times New Roman" charset="0"/>
                          <a:cs typeface="Times New Roman" charset="0"/>
                        </a:rPr>
                        <a:t>More Bonds</a:t>
                      </a:r>
                    </a:p>
                    <a:p>
                      <a:pPr algn="ctr"/>
                      <a:r>
                        <a:rPr lang="en-US" dirty="0">
                          <a:solidFill>
                            <a:schemeClr val="bg2"/>
                          </a:solidFill>
                          <a:latin typeface="Times New Roman" charset="0"/>
                          <a:ea typeface="Times New Roman" charset="0"/>
                          <a:cs typeface="Times New Roman" charset="0"/>
                        </a:rPr>
                        <a:t>Less Equity</a:t>
                      </a:r>
                    </a:p>
                  </a:txBody>
                  <a:tcPr anchor="ctr"/>
                </a:tc>
                <a:tc>
                  <a:txBody>
                    <a:bodyPr/>
                    <a:lstStyle/>
                    <a:p>
                      <a:pPr algn="ctr"/>
                      <a:r>
                        <a:rPr lang="en-US" dirty="0">
                          <a:solidFill>
                            <a:schemeClr val="bg2"/>
                          </a:solidFill>
                          <a:latin typeface="Times New Roman" charset="0"/>
                          <a:ea typeface="Times New Roman" charset="0"/>
                          <a:cs typeface="Times New Roman" charset="0"/>
                        </a:rPr>
                        <a:t>All Bonds</a:t>
                      </a:r>
                    </a:p>
                  </a:txBody>
                  <a:tcPr anchor="ctr"/>
                </a:tc>
                <a:extLst>
                  <a:ext uri="{0D108BD9-81ED-4DB2-BD59-A6C34878D82A}">
                    <a16:rowId xmlns:a16="http://schemas.microsoft.com/office/drawing/2014/main" xmlns="" val="10001"/>
                  </a:ext>
                </a:extLst>
              </a:tr>
              <a:tr h="397486">
                <a:tc>
                  <a:txBody>
                    <a:bodyPr/>
                    <a:lstStyle/>
                    <a:p>
                      <a:pPr algn="ctr"/>
                      <a:r>
                        <a:rPr lang="en-US" dirty="0">
                          <a:solidFill>
                            <a:schemeClr val="bg2"/>
                          </a:solidFill>
                          <a:latin typeface="Times New Roman" charset="0"/>
                          <a:ea typeface="Times New Roman" charset="0"/>
                          <a:cs typeface="Times New Roman" charset="0"/>
                        </a:rPr>
                        <a:t>Return</a:t>
                      </a:r>
                    </a:p>
                  </a:txBody>
                  <a:tcPr anchor="ctr"/>
                </a:tc>
                <a:tc>
                  <a:txBody>
                    <a:bodyPr/>
                    <a:lstStyle/>
                    <a:p>
                      <a:pPr algn="ctr"/>
                      <a:r>
                        <a:rPr lang="en-US" sz="1400" b="1" dirty="0">
                          <a:solidFill>
                            <a:schemeClr val="tx1"/>
                          </a:solidFill>
                          <a:latin typeface="Times New Roman" charset="0"/>
                          <a:ea typeface="Times New Roman" charset="0"/>
                          <a:cs typeface="Times New Roman" charset="0"/>
                        </a:rPr>
                        <a:t>-35%</a:t>
                      </a:r>
                    </a:p>
                  </a:txBody>
                  <a:tcPr anchor="ctr"/>
                </a:tc>
                <a:tc>
                  <a:txBody>
                    <a:bodyPr/>
                    <a:lstStyle/>
                    <a:p>
                      <a:pPr algn="ctr"/>
                      <a:r>
                        <a:rPr lang="en-US" sz="1400" b="1" dirty="0">
                          <a:solidFill>
                            <a:schemeClr val="tx1"/>
                          </a:solidFill>
                          <a:latin typeface="Times New Roman" charset="0"/>
                          <a:ea typeface="Times New Roman" charset="0"/>
                          <a:cs typeface="Times New Roman" charset="0"/>
                        </a:rPr>
                        <a:t>-30 ~ -35%</a:t>
                      </a:r>
                    </a:p>
                  </a:txBody>
                  <a:tcPr anchor="ctr"/>
                </a:tc>
                <a:tc>
                  <a:txBody>
                    <a:bodyPr/>
                    <a:lstStyle/>
                    <a:p>
                      <a:pPr algn="ctr"/>
                      <a:r>
                        <a:rPr lang="en-US" sz="1400" b="1" dirty="0">
                          <a:solidFill>
                            <a:schemeClr val="tx1"/>
                          </a:solidFill>
                          <a:latin typeface="Times New Roman" charset="0"/>
                          <a:ea typeface="Times New Roman" charset="0"/>
                          <a:cs typeface="Times New Roman" charset="0"/>
                        </a:rPr>
                        <a:t>-20 ~ -25%</a:t>
                      </a:r>
                    </a:p>
                  </a:txBody>
                  <a:tcPr anchor="ctr"/>
                </a:tc>
                <a:tc>
                  <a:txBody>
                    <a:bodyPr/>
                    <a:lstStyle/>
                    <a:p>
                      <a:pPr algn="ctr"/>
                      <a:r>
                        <a:rPr lang="en-US" sz="1400" b="1" dirty="0">
                          <a:solidFill>
                            <a:schemeClr val="tx1"/>
                          </a:solidFill>
                          <a:latin typeface="Times New Roman" charset="0"/>
                          <a:ea typeface="Times New Roman" charset="0"/>
                          <a:cs typeface="Times New Roman" charset="0"/>
                        </a:rPr>
                        <a:t>-1.5%</a:t>
                      </a:r>
                    </a:p>
                  </a:txBody>
                  <a:tcPr anchor="ctr"/>
                </a:tc>
                <a:extLst>
                  <a:ext uri="{0D108BD9-81ED-4DB2-BD59-A6C34878D82A}">
                    <a16:rowId xmlns:a16="http://schemas.microsoft.com/office/drawing/2014/main" xmlns="" val="10002"/>
                  </a:ext>
                </a:extLst>
              </a:tr>
            </a:tbl>
          </a:graphicData>
        </a:graphic>
      </p:graphicFrame>
      <p:sp>
        <p:nvSpPr>
          <p:cNvPr id="3" name="Rectangle 2"/>
          <p:cNvSpPr/>
          <p:nvPr/>
        </p:nvSpPr>
        <p:spPr>
          <a:xfrm>
            <a:off x="1464464" y="366132"/>
            <a:ext cx="7132081" cy="461665"/>
          </a:xfrm>
          <a:prstGeom prst="rect">
            <a:avLst/>
          </a:prstGeom>
        </p:spPr>
        <p:txBody>
          <a:bodyPr wrap="none">
            <a:spAutoFit/>
          </a:bodyPr>
          <a:lstStyle/>
          <a:p>
            <a:r>
              <a:rPr lang="en-US" sz="2400" b="1" dirty="0">
                <a:solidFill>
                  <a:schemeClr val="tx1"/>
                </a:solidFill>
                <a:latin typeface="Times New Roman" charset="0"/>
                <a:ea typeface="Times New Roman" charset="0"/>
                <a:cs typeface="Times New Roman" charset="0"/>
              </a:rPr>
              <a:t>-Market Crash from February 19 to March 23, 2020 </a:t>
            </a:r>
          </a:p>
        </p:txBody>
      </p:sp>
      <p:sp>
        <p:nvSpPr>
          <p:cNvPr id="4" name="TextBox 3"/>
          <p:cNvSpPr txBox="1"/>
          <p:nvPr/>
        </p:nvSpPr>
        <p:spPr>
          <a:xfrm>
            <a:off x="129771" y="3813150"/>
            <a:ext cx="8466774" cy="3712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25000"/>
              </a:lnSpc>
              <a:buClr>
                <a:srgbClr val="57068C"/>
              </a:buClr>
              <a:buSzPts val="1400"/>
              <a:buFont typeface="Montserrat"/>
              <a:buChar char="●"/>
              <a:defRPr sz="1600">
                <a:solidFill>
                  <a:srgbClr val="333333"/>
                </a:solidFill>
                <a:latin typeface="Montserrat"/>
                <a:ea typeface="Montserrat"/>
                <a:cs typeface="Montserrat"/>
                <a:sym typeface="Montserrat"/>
              </a:defRPr>
            </a:lvl1pPr>
            <a:lvl2pPr marL="9144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2pPr>
            <a:lvl3pPr marL="13716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3pPr>
            <a:lvl4pPr marL="18288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4pPr>
            <a:lvl5pPr marL="22860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5pPr>
            <a:lvl6pPr marL="27432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6pPr>
            <a:lvl7pPr marL="32004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7pPr>
            <a:lvl8pPr marL="3657600" indent="-317500">
              <a:lnSpc>
                <a:spcPct val="125000"/>
              </a:lnSpc>
              <a:spcBef>
                <a:spcPts val="1600"/>
              </a:spcBef>
              <a:buClr>
                <a:srgbClr val="57068C"/>
              </a:buClr>
              <a:buSzPts val="1400"/>
              <a:buFont typeface="Montserrat"/>
              <a:buChar char="○"/>
              <a:defRPr>
                <a:solidFill>
                  <a:srgbClr val="333333"/>
                </a:solidFill>
                <a:latin typeface="Montserrat"/>
                <a:ea typeface="Montserrat"/>
                <a:cs typeface="Montserrat"/>
                <a:sym typeface="Montserrat"/>
              </a:defRPr>
            </a:lvl8pPr>
            <a:lvl9pPr marL="4114800" indent="-317500">
              <a:lnSpc>
                <a:spcPct val="12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r>
              <a:rPr lang="en-US" sz="1400" dirty="0">
                <a:latin typeface="Times New Roman" charset="0"/>
                <a:ea typeface="Times New Roman" charset="0"/>
                <a:cs typeface="Times New Roman" charset="0"/>
              </a:rPr>
              <a:t>Even if target date funds are considered a mix of equities and bonds, TDFs could be as risky as stock index fund.</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81438306"/>
      </p:ext>
    </p:extLst>
  </p:cSld>
  <p:clrMapOvr>
    <a:masterClrMapping/>
  </p:clrMapOvr>
  <mc:AlternateContent xmlns:mc="http://schemas.openxmlformats.org/markup-compatibility/2006">
    <mc:Choice xmlns:p14="http://schemas.microsoft.com/office/powerpoint/2010/main" Requires="p14">
      <p:transition spd="slow" p14:dur="2000" advTm="44564"/>
    </mc:Choice>
    <mc:Fallback>
      <p:transition spd="slow" advTm="44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6" name="Google Shape;116;p6"/>
          <p:cNvSpPr txBox="1">
            <a:spLocks noGrp="1"/>
          </p:cNvSpPr>
          <p:nvPr>
            <p:ph type="title"/>
          </p:nvPr>
        </p:nvSpPr>
        <p:spPr>
          <a:xfrm>
            <a:off x="406400" y="207281"/>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US" sz="4000" dirty="0">
                <a:latin typeface="Times New Roman" charset="0"/>
                <a:ea typeface="Times New Roman" charset="0"/>
                <a:cs typeface="Times New Roman" charset="0"/>
              </a:rPr>
              <a:t>Summary</a:t>
            </a:r>
            <a:endParaRPr sz="4000" dirty="0">
              <a:latin typeface="Times New Roman" charset="0"/>
              <a:ea typeface="Times New Roman" charset="0"/>
              <a:cs typeface="Times New Roman" charset="0"/>
            </a:endParaRPr>
          </a:p>
        </p:txBody>
      </p:sp>
      <p:sp>
        <p:nvSpPr>
          <p:cNvPr id="2" name="TextBox 1"/>
          <p:cNvSpPr txBox="1"/>
          <p:nvPr/>
        </p:nvSpPr>
        <p:spPr>
          <a:xfrm>
            <a:off x="1055689" y="2420438"/>
            <a:ext cx="2783134" cy="1600438"/>
          </a:xfrm>
          <a:prstGeom prst="rect">
            <a:avLst/>
          </a:prstGeom>
          <a:noFill/>
        </p:spPr>
        <p:txBody>
          <a:bodyPr wrap="none" rtlCol="0">
            <a:spAutoFit/>
          </a:bodyPr>
          <a:lstStyle/>
          <a:p>
            <a:pPr algn="ctr"/>
            <a:r>
              <a:rPr lang="en-US" dirty="0">
                <a:latin typeface="Times New Roman" charset="0"/>
                <a:ea typeface="Times New Roman" charset="0"/>
                <a:cs typeface="Times New Roman" charset="0"/>
              </a:rPr>
              <a:t>Simplicity of Choice</a:t>
            </a:r>
          </a:p>
          <a:p>
            <a:pPr algn="ctr"/>
            <a:endParaRPr lang="en-US" dirty="0">
              <a:latin typeface="Times New Roman" charset="0"/>
              <a:ea typeface="Times New Roman" charset="0"/>
              <a:cs typeface="Times New Roman" charset="0"/>
            </a:endParaRPr>
          </a:p>
          <a:p>
            <a:pPr algn="ctr"/>
            <a:r>
              <a:rPr lang="en-US" dirty="0">
                <a:latin typeface="Times New Roman" charset="0"/>
                <a:ea typeface="Times New Roman" charset="0"/>
                <a:cs typeface="Times New Roman" charset="0"/>
              </a:rPr>
              <a:t>The ultimate autopilot way to invest</a:t>
            </a:r>
          </a:p>
          <a:p>
            <a:pPr algn="ctr"/>
            <a:endParaRPr lang="en-US" dirty="0">
              <a:latin typeface="Times New Roman" charset="0"/>
              <a:ea typeface="Times New Roman" charset="0"/>
              <a:cs typeface="Times New Roman" charset="0"/>
            </a:endParaRPr>
          </a:p>
          <a:p>
            <a:pPr algn="ctr"/>
            <a:r>
              <a:rPr lang="en-US" dirty="0">
                <a:latin typeface="Times New Roman" charset="0"/>
                <a:ea typeface="Times New Roman" charset="0"/>
                <a:cs typeface="Times New Roman" charset="0"/>
              </a:rPr>
              <a:t>No need for other assets</a:t>
            </a:r>
          </a:p>
          <a:p>
            <a:pPr algn="ctr"/>
            <a:endParaRPr lang="en-US" dirty="0">
              <a:latin typeface="Times New Roman" charset="0"/>
              <a:ea typeface="Times New Roman" charset="0"/>
              <a:cs typeface="Times New Roman" charset="0"/>
            </a:endParaRPr>
          </a:p>
          <a:p>
            <a:pPr algn="ctr"/>
            <a:endParaRPr lang="en-US" dirty="0">
              <a:latin typeface="Times New Roman" charset="0"/>
              <a:ea typeface="Times New Roman" charset="0"/>
              <a:cs typeface="Times New Roman" charset="0"/>
            </a:endParaRPr>
          </a:p>
        </p:txBody>
      </p:sp>
      <p:sp>
        <p:nvSpPr>
          <p:cNvPr id="3" name="Rectangle 2"/>
          <p:cNvSpPr/>
          <p:nvPr/>
        </p:nvSpPr>
        <p:spPr>
          <a:xfrm>
            <a:off x="406400" y="3859661"/>
            <a:ext cx="7487936" cy="2217658"/>
          </a:xfrm>
          <a:prstGeom prst="rect">
            <a:avLst/>
          </a:prstGeom>
          <a:noFill/>
          <a:ln>
            <a:noFill/>
          </a:ln>
        </p:spPr>
        <p:txBody>
          <a:bodyPr spcFirstLastPara="1" wrap="square" lIns="91425" tIns="91425" rIns="91425" bIns="91425" anchor="t" anchorCtr="0">
            <a:noAutofit/>
          </a:bodyPr>
          <a:lstStyle/>
          <a:p>
            <a:pPr marL="457200" indent="-317500">
              <a:lnSpc>
                <a:spcPct val="125000"/>
              </a:lnSpc>
              <a:buClr>
                <a:srgbClr val="57068C"/>
              </a:buClr>
              <a:buSzPts val="1400"/>
              <a:buFont typeface="Montserrat"/>
              <a:buChar char="●"/>
            </a:pPr>
            <a:r>
              <a:rPr lang="en-US" sz="1600" dirty="0">
                <a:solidFill>
                  <a:schemeClr val="tx1"/>
                </a:solidFill>
                <a:latin typeface="Times New Roman" charset="0"/>
                <a:ea typeface="Times New Roman" charset="0"/>
                <a:cs typeface="Times New Roman" charset="0"/>
              </a:rPr>
              <a:t>TDFs still exist some disadvantages that make it not the best investment choice. </a:t>
            </a:r>
          </a:p>
        </p:txBody>
      </p:sp>
      <p:pic>
        <p:nvPicPr>
          <p:cNvPr id="6" name="Picture 5"/>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03356" y="1216518"/>
            <a:ext cx="1088136" cy="1088136"/>
          </a:xfrm>
          <a:prstGeom prst="rect">
            <a:avLst/>
          </a:prstGeom>
        </p:spPr>
      </p:pic>
      <p:pic>
        <p:nvPicPr>
          <p:cNvPr id="7" name="Picture 6"/>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12096" y="1210869"/>
            <a:ext cx="1070323" cy="1070323"/>
          </a:xfrm>
          <a:prstGeom prst="rect">
            <a:avLst/>
          </a:prstGeom>
        </p:spPr>
      </p:pic>
      <p:sp>
        <p:nvSpPr>
          <p:cNvPr id="8" name="Rectangle 7"/>
          <p:cNvSpPr/>
          <p:nvPr/>
        </p:nvSpPr>
        <p:spPr>
          <a:xfrm>
            <a:off x="4503740" y="2420438"/>
            <a:ext cx="4572000" cy="1169551"/>
          </a:xfrm>
          <a:prstGeom prst="rect">
            <a:avLst/>
          </a:prstGeom>
        </p:spPr>
        <p:txBody>
          <a:bodyPr>
            <a:spAutoFit/>
          </a:bodyPr>
          <a:lstStyle/>
          <a:p>
            <a:pPr algn="ctr"/>
            <a:r>
              <a:rPr lang="en-US" dirty="0">
                <a:latin typeface="Times New Roman" charset="0"/>
                <a:ea typeface="Times New Roman" charset="0"/>
                <a:cs typeface="Times New Roman" charset="0"/>
              </a:rPr>
              <a:t>Higher expenses than other passive investments</a:t>
            </a:r>
          </a:p>
          <a:p>
            <a:pPr algn="ctr"/>
            <a:endParaRPr lang="en-US" dirty="0">
              <a:latin typeface="Times New Roman" charset="0"/>
              <a:ea typeface="Times New Roman" charset="0"/>
              <a:cs typeface="Times New Roman" charset="0"/>
            </a:endParaRPr>
          </a:p>
          <a:p>
            <a:pPr algn="ctr"/>
            <a:r>
              <a:rPr lang="en-US" dirty="0">
                <a:latin typeface="Times New Roman" charset="0"/>
                <a:ea typeface="Times New Roman" charset="0"/>
                <a:cs typeface="Times New Roman" charset="0"/>
              </a:rPr>
              <a:t>One size fits all</a:t>
            </a:r>
          </a:p>
          <a:p>
            <a:pPr algn="ctr"/>
            <a:endParaRPr lang="en-US" dirty="0">
              <a:latin typeface="Times New Roman" charset="0"/>
              <a:ea typeface="Times New Roman" charset="0"/>
              <a:cs typeface="Times New Roman" charset="0"/>
            </a:endParaRPr>
          </a:p>
          <a:p>
            <a:pPr algn="ctr"/>
            <a:r>
              <a:rPr lang="en-US" dirty="0">
                <a:latin typeface="Times New Roman" charset="0"/>
                <a:ea typeface="Times New Roman" charset="0"/>
                <a:cs typeface="Times New Roman" charset="0"/>
              </a:rPr>
              <a:t>Income not guaranteed</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974"/>
    </mc:Choice>
    <mc:Fallback>
      <p:transition spd="slow" advTm="24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6950" y="1334225"/>
            <a:ext cx="8520600" cy="1841700"/>
          </a:xfrm>
          <a:prstGeom prst="rect">
            <a:avLst/>
          </a:prstGeom>
          <a:noFill/>
          <a:ln>
            <a:noFill/>
          </a:ln>
        </p:spPr>
        <p:txBody>
          <a:bodyPr spcFirstLastPara="1" wrap="square" lIns="91425" tIns="91425" rIns="91425" bIns="91425" anchor="t" anchorCtr="0">
            <a:noAutofit/>
          </a:bodyPr>
          <a:lstStyle/>
          <a:p>
            <a:pPr lvl="0"/>
            <a:r>
              <a:rPr lang="en-US" sz="4800" b="1" dirty="0">
                <a:latin typeface="Times New Roman" charset="0"/>
                <a:ea typeface="Times New Roman" charset="0"/>
                <a:cs typeface="Times New Roman" charset="0"/>
              </a:rPr>
              <a:t/>
            </a:r>
            <a:br>
              <a:rPr lang="en-US" sz="4800" b="1" dirty="0">
                <a:latin typeface="Times New Roman" charset="0"/>
                <a:ea typeface="Times New Roman" charset="0"/>
                <a:cs typeface="Times New Roman" charset="0"/>
              </a:rPr>
            </a:br>
            <a:r>
              <a:rPr lang="en-US" sz="4800" b="1" dirty="0">
                <a:latin typeface="Times New Roman" charset="0"/>
                <a:ea typeface="Times New Roman" charset="0"/>
                <a:cs typeface="Times New Roman" charset="0"/>
              </a:rPr>
              <a:t>Target-Date Fund</a:t>
            </a: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893143" y="3389850"/>
            <a:ext cx="9629156"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sz="10000" b="1" i="0" u="none" strike="noStrike" cap="none" dirty="0">
                <a:solidFill>
                  <a:srgbClr val="9A6ABA"/>
                </a:solidFill>
                <a:latin typeface="Montserrat"/>
                <a:ea typeface="Montserrat"/>
                <a:cs typeface="Montserrat"/>
                <a:sym typeface="Montserrat"/>
              </a:rPr>
              <a:t>Se</a:t>
            </a:r>
            <a:r>
              <a:rPr lang="en-US" sz="10000" b="1" dirty="0">
                <a:solidFill>
                  <a:srgbClr val="9A6ABA"/>
                </a:solidFill>
                <a:latin typeface="Montserrat"/>
                <a:ea typeface="Montserrat"/>
                <a:cs typeface="Montserrat"/>
                <a:sym typeface="Montserrat"/>
              </a:rPr>
              <a:t>ction I</a:t>
            </a:r>
            <a:endParaRPr sz="10000" b="1" i="0" u="none" strike="noStrike" cap="none" dirty="0">
              <a:solidFill>
                <a:srgbClr val="9A6ABA"/>
              </a:solidFill>
              <a:latin typeface="Montserrat"/>
              <a:ea typeface="Montserrat"/>
              <a:cs typeface="Montserrat"/>
              <a:sym typeface="Montserrat"/>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533817026"/>
      </p:ext>
    </p:extLst>
  </p:cSld>
  <p:clrMapOvr>
    <a:masterClrMapping/>
  </p:clrMapOvr>
  <mc:AlternateContent xmlns:mc="http://schemas.openxmlformats.org/markup-compatibility/2006">
    <mc:Choice xmlns:p14="http://schemas.microsoft.com/office/powerpoint/2010/main" Requires="p14">
      <p:transition spd="slow" p14:dur="2000" advTm="534"/>
    </mc:Choice>
    <mc:Fallback>
      <p:transition spd="slow" advTm="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1700" y="671743"/>
            <a:ext cx="8520600" cy="2457568"/>
          </a:xfrm>
          <a:prstGeom prst="rect">
            <a:avLst/>
          </a:prstGeom>
          <a:noFill/>
          <a:ln>
            <a:noFill/>
          </a:ln>
        </p:spPr>
        <p:txBody>
          <a:bodyPr spcFirstLastPara="1" wrap="square" lIns="91425" tIns="91425" rIns="91425" bIns="91425" anchor="t" anchorCtr="0">
            <a:noAutofit/>
          </a:bodyPr>
          <a:lstStyle/>
          <a:p>
            <a:pPr lvl="0"/>
            <a:r>
              <a:rPr lang="en-US" sz="4800" b="1" dirty="0">
                <a:latin typeface="Times New Roman" panose="02020603050405020304" pitchFamily="18" charset="0"/>
                <a:cs typeface="Times New Roman" panose="02020603050405020304" pitchFamily="18" charset="0"/>
              </a:rPr>
              <a:t/>
            </a:r>
            <a:br>
              <a:rPr lang="en-US" sz="4800" b="1" dirty="0">
                <a:latin typeface="Times New Roman" panose="02020603050405020304" pitchFamily="18" charset="0"/>
                <a:cs typeface="Times New Roman" panose="02020603050405020304" pitchFamily="18" charset="0"/>
              </a:rPr>
            </a:br>
            <a:r>
              <a:rPr lang="en" sz="4800" b="1" dirty="0">
                <a:latin typeface="Times New Roman" panose="02020603050405020304" pitchFamily="18" charset="0"/>
                <a:cs typeface="Times New Roman" panose="02020603050405020304" pitchFamily="18" charset="0"/>
              </a:rPr>
              <a:t>Introduction of Glide Path and Analysis of Longevity Risk</a:t>
            </a:r>
            <a:endParaRPr lang="en-US" sz="4800" b="1" dirty="0">
              <a:latin typeface="Times New Roman" panose="02020603050405020304" pitchFamily="18" charset="0"/>
              <a:cs typeface="Times New Roman" panose="02020603050405020304" pitchFamily="18" charset="0"/>
            </a:endParaRPr>
          </a:p>
        </p:txBody>
      </p:sp>
      <p:sp>
        <p:nvSpPr>
          <p:cNvPr id="89" name="Google Shape;89;p2"/>
          <p:cNvSpPr txBox="1"/>
          <p:nvPr/>
        </p:nvSpPr>
        <p:spPr>
          <a:xfrm>
            <a:off x="1433015" y="3326728"/>
            <a:ext cx="7546917" cy="184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10000" b="1" i="0" u="none" strike="noStrike" cap="none" dirty="0">
                <a:solidFill>
                  <a:srgbClr val="9A6ABA"/>
                </a:solidFill>
                <a:latin typeface="Montserrat"/>
                <a:ea typeface="Montserrat"/>
                <a:cs typeface="Montserrat"/>
                <a:sym typeface="Montserrat"/>
              </a:rPr>
              <a:t>Section</a:t>
            </a:r>
            <a:r>
              <a:rPr lang="zh-TW" altLang="en-US" sz="10000" b="1" i="0" u="none" strike="noStrike" cap="none" dirty="0">
                <a:solidFill>
                  <a:srgbClr val="9A6ABA"/>
                </a:solidFill>
                <a:latin typeface="Montserrat"/>
                <a:ea typeface="Montserrat"/>
                <a:cs typeface="Montserrat"/>
                <a:sym typeface="Montserrat"/>
              </a:rPr>
              <a:t> </a:t>
            </a:r>
            <a:r>
              <a:rPr lang="en-US" altLang="zh-TW" sz="10000" b="1" i="0" u="none" strike="noStrike" cap="none" dirty="0">
                <a:solidFill>
                  <a:srgbClr val="9A6ABA"/>
                </a:solidFill>
                <a:latin typeface="Montserrat"/>
                <a:ea typeface="Montserrat"/>
                <a:cs typeface="Montserrat"/>
                <a:sym typeface="Montserrat"/>
              </a:rPr>
              <a:t>II</a:t>
            </a:r>
            <a:endParaRPr sz="10000" b="1" i="0" u="none" strike="noStrike" cap="none" dirty="0">
              <a:solidFill>
                <a:srgbClr val="9A6ABA"/>
              </a:solidFill>
              <a:latin typeface="Montserrat"/>
              <a:ea typeface="Montserrat"/>
              <a:cs typeface="Montserrat"/>
              <a:sym typeface="Montserrat"/>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72674924"/>
      </p:ext>
    </p:extLst>
  </p:cSld>
  <p:clrMapOvr>
    <a:masterClrMapping/>
  </p:clrMapOvr>
  <mc:AlternateContent xmlns:mc="http://schemas.openxmlformats.org/markup-compatibility/2006">
    <mc:Choice xmlns:p14="http://schemas.microsoft.com/office/powerpoint/2010/main" Requires="p14">
      <p:transition spd="slow" p14:dur="2000" advTm="1783"/>
    </mc:Choice>
    <mc:Fallback>
      <p:transition spd="slow" advTm="1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1700" y="1817246"/>
            <a:ext cx="8520600" cy="1841700"/>
          </a:xfrm>
          <a:prstGeom prst="rect">
            <a:avLst/>
          </a:prstGeom>
          <a:noFill/>
          <a:ln>
            <a:noFill/>
          </a:ln>
        </p:spPr>
        <p:txBody>
          <a:bodyPr spcFirstLastPara="1" wrap="square" lIns="91425" tIns="91425" rIns="91425" bIns="91425" anchor="t" anchorCtr="0">
            <a:noAutofit/>
          </a:bodyPr>
          <a:lstStyle/>
          <a:p>
            <a:pPr lvl="0"/>
            <a:r>
              <a:rPr lang="en" sz="4800" b="1" dirty="0">
                <a:latin typeface="Times New Roman" panose="02020603050405020304" pitchFamily="18" charset="0"/>
                <a:cs typeface="Times New Roman" panose="02020603050405020304" pitchFamily="18" charset="0"/>
              </a:rPr>
              <a:t>Intro of Glide Path</a:t>
            </a:r>
            <a:endParaRPr lang="en-US" sz="4800" b="1" dirty="0">
              <a:latin typeface="Times New Roman" panose="02020603050405020304" pitchFamily="18" charset="0"/>
              <a:cs typeface="Times New Roman" panose="02020603050405020304" pitchFamily="18" charset="0"/>
            </a:endParaRPr>
          </a:p>
        </p:txBody>
      </p:sp>
      <p:sp>
        <p:nvSpPr>
          <p:cNvPr id="3" name="Google Shape;89;p2">
            <a:extLst>
              <a:ext uri="{FF2B5EF4-FFF2-40B4-BE49-F238E27FC236}">
                <a16:creationId xmlns:a16="http://schemas.microsoft.com/office/drawing/2014/main" xmlns="" id="{EE87BB95-1C65-D44A-8501-84C512B79C3D}"/>
              </a:ext>
            </a:extLst>
          </p:cNvPr>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01</a:t>
            </a:r>
            <a:endParaRPr sz="25000" b="1" i="0" u="none" strike="noStrike" cap="none" dirty="0">
              <a:solidFill>
                <a:srgbClr val="9A6ABA"/>
              </a:solidFill>
              <a:latin typeface="Montserrat"/>
              <a:ea typeface="Montserrat"/>
              <a:cs typeface="Montserrat"/>
              <a:sym typeface="Montserrat"/>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160446422"/>
      </p:ext>
    </p:extLst>
  </p:cSld>
  <p:clrMapOvr>
    <a:masterClrMapping/>
  </p:clrMapOvr>
  <mc:AlternateContent xmlns:mc="http://schemas.openxmlformats.org/markup-compatibility/2006">
    <mc:Choice xmlns:p14="http://schemas.microsoft.com/office/powerpoint/2010/main" Requires="p14">
      <p:transition spd="slow" p14:dur="2000" advTm="2768"/>
    </mc:Choice>
    <mc:Fallback>
      <p:transition spd="slow" advTm="2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256040" y="186125"/>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What is Glide Path ?</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324725" y="817913"/>
            <a:ext cx="621600" cy="0"/>
          </a:xfrm>
          <a:prstGeom prst="straightConnector1">
            <a:avLst/>
          </a:prstGeom>
          <a:noFill/>
          <a:ln w="76200" cap="flat" cmpd="sng">
            <a:solidFill>
              <a:srgbClr val="9A6ABA"/>
            </a:solidFill>
            <a:prstDash val="solid"/>
            <a:round/>
            <a:headEnd type="none" w="sm" len="sm"/>
            <a:tailEnd type="none" w="sm" len="sm"/>
          </a:ln>
        </p:spPr>
      </p:cxnSp>
      <p:sp>
        <p:nvSpPr>
          <p:cNvPr id="9" name="TextBox 8">
            <a:extLst>
              <a:ext uri="{FF2B5EF4-FFF2-40B4-BE49-F238E27FC236}">
                <a16:creationId xmlns:a16="http://schemas.microsoft.com/office/drawing/2014/main" xmlns="" id="{030741DC-AE70-9247-AB73-5AA3ADE559DE}"/>
              </a:ext>
            </a:extLst>
          </p:cNvPr>
          <p:cNvSpPr txBox="1"/>
          <p:nvPr/>
        </p:nvSpPr>
        <p:spPr>
          <a:xfrm>
            <a:off x="324725" y="1251790"/>
            <a:ext cx="5024515" cy="1169551"/>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Glide path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is the core </a:t>
            </a:r>
            <a:r>
              <a:rPr lang="en-US" dirty="0">
                <a:latin typeface="Times New Roman" panose="02020603050405020304" pitchFamily="18" charset="0"/>
                <a:cs typeface="Times New Roman" panose="02020603050405020304" pitchFamily="18" charset="0"/>
              </a:rPr>
              <a:t>concept of target-date funds</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glide path is essentially the way the asset allocation changes over time</a:t>
            </a:r>
            <a:r>
              <a:rPr lang="en-US"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Generally, the equity allocation begins at the level of 85% ~ 95% and ends up at the level of 20% ~ 30% </a:t>
            </a:r>
            <a:endParaRPr lang="en-US" dirty="0">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xmlns="" id="{2F304DDE-F103-9F4F-8608-EAE4F6179B8D}"/>
              </a:ext>
            </a:extLst>
          </p:cNvPr>
          <p:cNvSpPr txBox="1"/>
          <p:nvPr/>
        </p:nvSpPr>
        <p:spPr>
          <a:xfrm>
            <a:off x="324725" y="3179314"/>
            <a:ext cx="4840644" cy="954107"/>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Human capital theory is the bedrock of the glide path</a:t>
            </a:r>
            <a:r>
              <a:rPr lang="en-US" dirty="0">
                <a:effectLst/>
                <a:latin typeface="Times New Roman" panose="02020603050405020304" pitchFamily="18" charset="0"/>
                <a:cs typeface="Times New Roman" panose="02020603050405020304" pitchFamily="18" charset="0"/>
              </a:rPr>
              <a:t> </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Human capital is defined as the present value of a worker’s projected labor income and is treated more like fixed income.</a:t>
            </a:r>
            <a:r>
              <a:rPr lang="en-US" dirty="0">
                <a:effectLst/>
                <a:latin typeface="Times New Roman" panose="02020603050405020304" pitchFamily="18" charset="0"/>
                <a:cs typeface="Times New Roman" panose="02020603050405020304" pitchFamily="18" charset="0"/>
              </a:rPr>
              <a:t> </a:t>
            </a:r>
          </a:p>
        </p:txBody>
      </p:sp>
      <p:pic>
        <p:nvPicPr>
          <p:cNvPr id="22" name="Picture 21">
            <a:extLst>
              <a:ext uri="{FF2B5EF4-FFF2-40B4-BE49-F238E27FC236}">
                <a16:creationId xmlns:a16="http://schemas.microsoft.com/office/drawing/2014/main" xmlns="" id="{CB6C83CC-F43F-6C40-8D71-E44361A65279}"/>
              </a:ext>
            </a:extLst>
          </p:cNvPr>
          <p:cNvPicPr>
            <a:picLocks noChangeAspect="1"/>
          </p:cNvPicPr>
          <p:nvPr/>
        </p:nvPicPr>
        <p:blipFill>
          <a:blip r:embed="rId3"/>
          <a:stretch>
            <a:fillRect/>
          </a:stretch>
        </p:blipFill>
        <p:spPr>
          <a:xfrm>
            <a:off x="5052560" y="781772"/>
            <a:ext cx="3835400" cy="2095500"/>
          </a:xfrm>
          <a:prstGeom prst="rect">
            <a:avLst/>
          </a:prstGeom>
        </p:spPr>
      </p:pic>
      <p:pic>
        <p:nvPicPr>
          <p:cNvPr id="24" name="Picture 23">
            <a:extLst>
              <a:ext uri="{FF2B5EF4-FFF2-40B4-BE49-F238E27FC236}">
                <a16:creationId xmlns:a16="http://schemas.microsoft.com/office/drawing/2014/main" xmlns="" id="{3E8E947F-0C3D-A342-847D-59D99C317C72}"/>
              </a:ext>
            </a:extLst>
          </p:cNvPr>
          <p:cNvPicPr>
            <a:picLocks noChangeAspect="1"/>
          </p:cNvPicPr>
          <p:nvPr/>
        </p:nvPicPr>
        <p:blipFill>
          <a:blip r:embed="rId4"/>
          <a:stretch>
            <a:fillRect/>
          </a:stretch>
        </p:blipFill>
        <p:spPr>
          <a:xfrm>
            <a:off x="5165369" y="2945560"/>
            <a:ext cx="3721100" cy="1892300"/>
          </a:xfrm>
          <a:prstGeom prst="rect">
            <a:avLst/>
          </a:prstGeom>
        </p:spPr>
      </p:pic>
      <p:sp>
        <p:nvSpPr>
          <p:cNvPr id="10" name="TextBox 9">
            <a:extLst>
              <a:ext uri="{FF2B5EF4-FFF2-40B4-BE49-F238E27FC236}">
                <a16:creationId xmlns:a16="http://schemas.microsoft.com/office/drawing/2014/main" xmlns="" id="{30D00200-5EB9-DD45-B122-B3F97DD1831D}"/>
              </a:ext>
            </a:extLst>
          </p:cNvPr>
          <p:cNvSpPr txBox="1"/>
          <p:nvPr/>
        </p:nvSpPr>
        <p:spPr>
          <a:xfrm>
            <a:off x="6217921" y="666724"/>
            <a:ext cx="1749287" cy="276999"/>
          </a:xfrm>
          <a:prstGeom prst="rect">
            <a:avLst/>
          </a:prstGeom>
          <a:noFill/>
        </p:spPr>
        <p:txBody>
          <a:bodyPr wrap="square">
            <a:spAutoFit/>
          </a:bodyPr>
          <a:lstStyle/>
          <a:p>
            <a:r>
              <a:rPr lang="en-US" sz="1200" dirty="0">
                <a:solidFill>
                  <a:srgbClr val="000000"/>
                </a:solidFill>
                <a:effectLst/>
                <a:latin typeface="Times New Roman" panose="02020603050405020304" pitchFamily="18" charset="0"/>
                <a:ea typeface="Times New Roman" panose="02020603050405020304" pitchFamily="18" charset="0"/>
              </a:rPr>
              <a:t>Conventional Glide Path</a:t>
            </a:r>
            <a:endParaRPr lang="en-US" sz="1200" dirty="0"/>
          </a:p>
        </p:txBody>
      </p:sp>
      <p:sp>
        <p:nvSpPr>
          <p:cNvPr id="11" name="TextBox 10">
            <a:extLst>
              <a:ext uri="{FF2B5EF4-FFF2-40B4-BE49-F238E27FC236}">
                <a16:creationId xmlns:a16="http://schemas.microsoft.com/office/drawing/2014/main" xmlns="" id="{496BA29A-C993-E949-9A34-DC473E2C4D73}"/>
              </a:ext>
            </a:extLst>
          </p:cNvPr>
          <p:cNvSpPr txBox="1"/>
          <p:nvPr/>
        </p:nvSpPr>
        <p:spPr>
          <a:xfrm>
            <a:off x="5820355" y="2815011"/>
            <a:ext cx="2456953" cy="276999"/>
          </a:xfrm>
          <a:prstGeom prst="rect">
            <a:avLst/>
          </a:prstGeom>
          <a:noFill/>
        </p:spPr>
        <p:txBody>
          <a:bodyPr wrap="square">
            <a:spAutoFit/>
          </a:bodyPr>
          <a:lstStyle/>
          <a:p>
            <a:r>
              <a:rPr lang="en-US" sz="1200" dirty="0">
                <a:solidFill>
                  <a:srgbClr val="000000"/>
                </a:solidFill>
                <a:effectLst/>
                <a:latin typeface="Times New Roman" panose="02020603050405020304" pitchFamily="18" charset="0"/>
                <a:ea typeface="Times New Roman" panose="02020603050405020304" pitchFamily="18" charset="0"/>
              </a:rPr>
              <a:t>Human Capital vs Financial Capital</a:t>
            </a:r>
            <a:endParaRPr lang="en-US" sz="1200" dirty="0"/>
          </a:p>
        </p:txBody>
      </p:sp>
    </p:spTree>
    <p:extLst>
      <p:ext uri="{BB962C8B-B14F-4D97-AF65-F5344CB8AC3E}">
        <p14:creationId xmlns:p14="http://schemas.microsoft.com/office/powerpoint/2010/main" val="1804117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227214" y="118451"/>
            <a:ext cx="8424900" cy="914644"/>
          </a:xfrm>
          <a:prstGeom prst="rect">
            <a:avLst/>
          </a:prstGeom>
          <a:noFill/>
          <a:ln>
            <a:noFill/>
          </a:ln>
        </p:spPr>
        <p:txBody>
          <a:bodyPr spcFirstLastPara="1" wrap="square" lIns="91425" tIns="91425" rIns="91425" bIns="91425" anchor="t" anchorCtr="0">
            <a:noAutofit/>
          </a:bodyPr>
          <a:lstStyle/>
          <a:p>
            <a:r>
              <a:rPr lang="en-US" sz="4000" dirty="0">
                <a:latin typeface="Times New Roman" panose="02020603050405020304" pitchFamily="18" charset="0"/>
                <a:cs typeface="Times New Roman" panose="02020603050405020304" pitchFamily="18" charset="0"/>
              </a:rPr>
              <a:t>Extended Life Portfolio</a:t>
            </a:r>
            <a:r>
              <a:rPr lang="en-US" sz="4000" i="1" dirty="0">
                <a:latin typeface="Times New Roman" panose="02020603050405020304" pitchFamily="18" charset="0"/>
                <a:cs typeface="Times New Roman" panose="02020603050405020304" pitchFamily="18" charset="0"/>
              </a:rPr>
              <a:t/>
            </a:r>
            <a:br>
              <a:rPr lang="en-US" sz="4000" i="1" dirty="0">
                <a:latin typeface="Times New Roman" panose="02020603050405020304" pitchFamily="18" charset="0"/>
                <a:cs typeface="Times New Roman" panose="02020603050405020304" pitchFamily="18" charset="0"/>
              </a:rPr>
            </a:b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324725" y="817913"/>
            <a:ext cx="621600" cy="0"/>
          </a:xfrm>
          <a:prstGeom prst="straightConnector1">
            <a:avLst/>
          </a:prstGeom>
          <a:noFill/>
          <a:ln w="76200" cap="flat" cmpd="sng">
            <a:solidFill>
              <a:srgbClr val="9A6ABA"/>
            </a:solidFill>
            <a:prstDash val="solid"/>
            <a:round/>
            <a:headEnd type="none" w="sm" len="sm"/>
            <a:tailEnd type="none" w="sm" len="sm"/>
          </a:ln>
        </p:spPr>
      </p:cxnSp>
      <p:pic>
        <p:nvPicPr>
          <p:cNvPr id="2" name="Picture 1">
            <a:extLst>
              <a:ext uri="{FF2B5EF4-FFF2-40B4-BE49-F238E27FC236}">
                <a16:creationId xmlns:a16="http://schemas.microsoft.com/office/drawing/2014/main" xmlns="" id="{CF5F969D-4C6C-654D-BB9F-F9E5EC1382D9}"/>
              </a:ext>
            </a:extLst>
          </p:cNvPr>
          <p:cNvPicPr>
            <a:picLocks noChangeAspect="1"/>
          </p:cNvPicPr>
          <p:nvPr/>
        </p:nvPicPr>
        <p:blipFill>
          <a:blip r:embed="rId3"/>
          <a:stretch>
            <a:fillRect/>
          </a:stretch>
        </p:blipFill>
        <p:spPr>
          <a:xfrm>
            <a:off x="1924216" y="1033095"/>
            <a:ext cx="5424098" cy="3563380"/>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5014744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161421" y="110676"/>
            <a:ext cx="8592286"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Key Elements in Designing Glide Path </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276299" y="754334"/>
            <a:ext cx="621600" cy="0"/>
          </a:xfrm>
          <a:prstGeom prst="straightConnector1">
            <a:avLst/>
          </a:prstGeom>
          <a:noFill/>
          <a:ln w="76200" cap="flat" cmpd="sng">
            <a:solidFill>
              <a:srgbClr val="9A6ABA"/>
            </a:solidFill>
            <a:prstDash val="solid"/>
            <a:round/>
            <a:headEnd type="none" w="sm" len="sm"/>
            <a:tailEnd type="none" w="sm" len="sm"/>
          </a:ln>
        </p:spPr>
      </p:cxnSp>
      <p:sp>
        <p:nvSpPr>
          <p:cNvPr id="10" name="TextBox 9">
            <a:extLst>
              <a:ext uri="{FF2B5EF4-FFF2-40B4-BE49-F238E27FC236}">
                <a16:creationId xmlns:a16="http://schemas.microsoft.com/office/drawing/2014/main" xmlns="" id="{8200D2FD-3221-654E-8A8E-26A3226B4B9E}"/>
              </a:ext>
            </a:extLst>
          </p:cNvPr>
          <p:cNvSpPr txBox="1"/>
          <p:nvPr/>
        </p:nvSpPr>
        <p:spPr>
          <a:xfrm>
            <a:off x="1301232" y="1269136"/>
            <a:ext cx="3886200" cy="2462213"/>
          </a:xfrm>
          <a:prstGeom prst="rect">
            <a:avLst/>
          </a:prstGeom>
          <a:noFill/>
        </p:spPr>
        <p:txBody>
          <a:bodyPr wrap="square">
            <a:spAutoFit/>
          </a:body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Personal Factors</a:t>
            </a:r>
          </a:p>
          <a:p>
            <a:pPr marL="0" indent="0">
              <a:buFont typeface="Arial" panose="020B0604020202020204" pitchFamily="34" charset="0"/>
              <a:buNone/>
            </a:pPr>
            <a:endParaRPr lang="en-US" b="1"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dirty="0">
                <a:latin typeface="Times New Roman" panose="02020603050405020304" pitchFamily="18" charset="0"/>
                <a:cs typeface="Times New Roman" panose="02020603050405020304" pitchFamily="18" charset="0"/>
              </a:rPr>
              <a:t>Age</a:t>
            </a:r>
          </a:p>
          <a:p>
            <a:pPr marL="971550" lvl="1" indent="-514350">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dirty="0">
                <a:latin typeface="Times New Roman" panose="02020603050405020304" pitchFamily="18" charset="0"/>
                <a:cs typeface="Times New Roman" panose="02020603050405020304" pitchFamily="18" charset="0"/>
              </a:rPr>
              <a:t>Net wealth </a:t>
            </a:r>
          </a:p>
          <a:p>
            <a:pPr marL="800100" lvl="1"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dirty="0">
                <a:latin typeface="Times New Roman" panose="02020603050405020304" pitchFamily="18" charset="0"/>
                <a:cs typeface="Times New Roman" panose="02020603050405020304" pitchFamily="18" charset="0"/>
              </a:rPr>
              <a:t>Labor income</a:t>
            </a:r>
          </a:p>
          <a:p>
            <a:pPr marL="971550" lvl="1" indent="-514350">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dirty="0">
                <a:latin typeface="Times New Roman" panose="02020603050405020304" pitchFamily="18" charset="0"/>
                <a:cs typeface="Times New Roman" panose="02020603050405020304" pitchFamily="18" charset="0"/>
              </a:rPr>
              <a:t>Capital market expectations</a:t>
            </a:r>
          </a:p>
          <a:p>
            <a:pPr marL="971550" lvl="1" indent="-514350">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dirty="0">
                <a:latin typeface="Times New Roman" panose="02020603050405020304" pitchFamily="18" charset="0"/>
                <a:cs typeface="Times New Roman" panose="02020603050405020304" pitchFamily="18" charset="0"/>
              </a:rPr>
              <a:t>Degrees of risk aversion </a:t>
            </a:r>
          </a:p>
        </p:txBody>
      </p:sp>
      <p:sp>
        <p:nvSpPr>
          <p:cNvPr id="12" name="TextBox 11">
            <a:extLst>
              <a:ext uri="{FF2B5EF4-FFF2-40B4-BE49-F238E27FC236}">
                <a16:creationId xmlns:a16="http://schemas.microsoft.com/office/drawing/2014/main" xmlns="" id="{812B2371-0B8A-A449-A9B5-B1F976B509C1}"/>
              </a:ext>
            </a:extLst>
          </p:cNvPr>
          <p:cNvSpPr txBox="1"/>
          <p:nvPr/>
        </p:nvSpPr>
        <p:spPr>
          <a:xfrm>
            <a:off x="4961859" y="1269136"/>
            <a:ext cx="2676727" cy="2031325"/>
          </a:xfrm>
          <a:prstGeom prst="rect">
            <a:avLst/>
          </a:prstGeom>
          <a:noFill/>
        </p:spPr>
        <p:txBody>
          <a:bodyPr wrap="square">
            <a:spAutoFit/>
          </a:bodyPr>
          <a:lstStyle/>
          <a:p>
            <a:pPr marL="0" indent="0">
              <a:buNone/>
            </a:pPr>
            <a:r>
              <a:rPr lang="en-US" b="1" dirty="0">
                <a:latin typeface="Times New Roman" panose="02020603050405020304" pitchFamily="18" charset="0"/>
                <a:cs typeface="Times New Roman" panose="02020603050405020304" pitchFamily="18" charset="0"/>
              </a:rPr>
              <a:t>Risk Aspects</a:t>
            </a:r>
          </a:p>
          <a:p>
            <a:pPr marL="0" indent="0">
              <a:buNone/>
            </a:pPr>
            <a:endParaRPr lang="en-US" b="1"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dirty="0">
                <a:latin typeface="Times New Roman" panose="02020603050405020304" pitchFamily="18" charset="0"/>
                <a:cs typeface="Times New Roman" panose="02020603050405020304" pitchFamily="18" charset="0"/>
              </a:rPr>
              <a:t>Market Risk</a:t>
            </a:r>
          </a:p>
          <a:p>
            <a:pPr marL="971550" lvl="1" indent="-514350">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dirty="0">
                <a:latin typeface="Times New Roman" panose="02020603050405020304" pitchFamily="18" charset="0"/>
                <a:cs typeface="Times New Roman" panose="02020603050405020304" pitchFamily="18" charset="0"/>
              </a:rPr>
              <a:t>Longevity Risk</a:t>
            </a:r>
          </a:p>
          <a:p>
            <a:pPr marL="971550" lvl="1" indent="-514350">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dirty="0">
                <a:latin typeface="Times New Roman" panose="02020603050405020304" pitchFamily="18" charset="0"/>
                <a:cs typeface="Times New Roman" panose="02020603050405020304" pitchFamily="18" charset="0"/>
              </a:rPr>
              <a:t>Inflation Risk</a:t>
            </a:r>
          </a:p>
          <a:p>
            <a:pPr marL="971550" lvl="1" indent="-514350">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dirty="0">
                <a:latin typeface="Times New Roman" panose="02020603050405020304" pitchFamily="18" charset="0"/>
                <a:cs typeface="Times New Roman" panose="02020603050405020304" pitchFamily="18" charset="0"/>
              </a:rPr>
              <a:t>Sequence Risk</a:t>
            </a:r>
          </a:p>
        </p:txBody>
      </p:sp>
    </p:spTree>
    <p:extLst>
      <p:ext uri="{BB962C8B-B14F-4D97-AF65-F5344CB8AC3E}">
        <p14:creationId xmlns:p14="http://schemas.microsoft.com/office/powerpoint/2010/main" val="243588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215383" y="153451"/>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Prevailing Glide Paths</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295976" y="802436"/>
            <a:ext cx="621600" cy="0"/>
          </a:xfrm>
          <a:prstGeom prst="straightConnector1">
            <a:avLst/>
          </a:prstGeom>
          <a:noFill/>
          <a:ln w="76200" cap="flat" cmpd="sng">
            <a:solidFill>
              <a:srgbClr val="9A6ABA"/>
            </a:solidFill>
            <a:prstDash val="solid"/>
            <a:round/>
            <a:headEnd type="none" w="sm" len="sm"/>
            <a:tailEnd type="none" w="sm" len="sm"/>
          </a:ln>
        </p:spPr>
      </p:cxnSp>
      <p:sp>
        <p:nvSpPr>
          <p:cNvPr id="8" name="Rectangle 7">
            <a:extLst>
              <a:ext uri="{FF2B5EF4-FFF2-40B4-BE49-F238E27FC236}">
                <a16:creationId xmlns:a16="http://schemas.microsoft.com/office/drawing/2014/main" xmlns="" id="{F2022CE4-2A35-8149-A55C-06C5F70DD5F8}"/>
              </a:ext>
            </a:extLst>
          </p:cNvPr>
          <p:cNvSpPr/>
          <p:nvPr/>
        </p:nvSpPr>
        <p:spPr>
          <a:xfrm>
            <a:off x="6648931" y="4442395"/>
            <a:ext cx="1551552" cy="276999"/>
          </a:xfrm>
          <a:prstGeom prst="rect">
            <a:avLst/>
          </a:prstGeom>
          <a:noFill/>
        </p:spPr>
        <p:txBody>
          <a:bodyPr wrap="square" lIns="91440" tIns="45720" rIns="91440" bIns="45720">
            <a:spAutoFit/>
          </a:bodyPr>
          <a:lstStyle/>
          <a:p>
            <a:pPr algn="ctr"/>
            <a:r>
              <a:rPr lang="en-US" sz="12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Retirement</a:t>
            </a:r>
            <a:r>
              <a:rPr lang="en-US" sz="1200" b="1" cap="none" spc="0" dirty="0">
                <a:ln w="0"/>
                <a:solidFill>
                  <a:schemeClr val="tx1"/>
                </a:solidFill>
                <a:effectLst>
                  <a:outerShdw blurRad="38100" dist="19050" dir="2700000" algn="tl" rotWithShape="0">
                    <a:schemeClr val="dk1">
                      <a:alpha val="40000"/>
                    </a:schemeClr>
                  </a:outerShdw>
                </a:effectLst>
                <a:latin typeface="Times" pitchFamily="2" charset="0"/>
              </a:rPr>
              <a:t> Date</a:t>
            </a:r>
          </a:p>
        </p:txBody>
      </p:sp>
      <p:sp>
        <p:nvSpPr>
          <p:cNvPr id="13" name="TextBox 12">
            <a:extLst>
              <a:ext uri="{FF2B5EF4-FFF2-40B4-BE49-F238E27FC236}">
                <a16:creationId xmlns:a16="http://schemas.microsoft.com/office/drawing/2014/main" xmlns="" id="{EF98B874-9EFF-8F41-B378-E3AFEFB1235A}"/>
              </a:ext>
            </a:extLst>
          </p:cNvPr>
          <p:cNvSpPr txBox="1"/>
          <p:nvPr/>
        </p:nvSpPr>
        <p:spPr>
          <a:xfrm>
            <a:off x="5335744" y="1026976"/>
            <a:ext cx="2864739" cy="276999"/>
          </a:xfrm>
          <a:prstGeom prst="rect">
            <a:avLst/>
          </a:prstGeom>
          <a:noFill/>
        </p:spPr>
        <p:txBody>
          <a:bodyPr wrap="square">
            <a:spAutoFit/>
          </a:bodyPr>
          <a:lstStyle/>
          <a:p>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To-Date vs. Through-Date Glidepath</a:t>
            </a:r>
            <a:r>
              <a:rPr lang="en-US" sz="1200" dirty="0">
                <a:effectLst/>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xmlns="" id="{6AFA1327-C1CA-C649-A87A-C441AA049CEF}"/>
              </a:ext>
            </a:extLst>
          </p:cNvPr>
          <p:cNvSpPr txBox="1"/>
          <p:nvPr/>
        </p:nvSpPr>
        <p:spPr>
          <a:xfrm>
            <a:off x="137324" y="1333753"/>
            <a:ext cx="4209115" cy="2677656"/>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glide path universe can be divided into two camps – to-date vs. through-date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to-date glide path stops shifting the equity allocation once the retirement date is hit, whereas a through-date glide path continues lowering the equity allocation for another 10 to 15 years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To-date glide path prioritizes market risk and sequence risk, while through-date glide path mainly addresses longevity risk by allowing for more asset growth </a:t>
            </a:r>
          </a:p>
        </p:txBody>
      </p:sp>
      <p:pic>
        <p:nvPicPr>
          <p:cNvPr id="1026" name="Picture 2" descr="Chart, line chart&#10;&#10;Description automatically generated">
            <a:extLst>
              <a:ext uri="{FF2B5EF4-FFF2-40B4-BE49-F238E27FC236}">
                <a16:creationId xmlns:a16="http://schemas.microsoft.com/office/drawing/2014/main" xmlns="" id="{3E607425-1D2F-284E-87CE-243D520E8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439" y="1376312"/>
            <a:ext cx="4448301" cy="283339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xmlns="" id="{67C66D29-AECC-2444-B074-195E8F03971E}"/>
              </a:ext>
            </a:extLst>
          </p:cNvPr>
          <p:cNvCxnSpPr>
            <a:cxnSpLocks/>
          </p:cNvCxnSpPr>
          <p:nvPr/>
        </p:nvCxnSpPr>
        <p:spPr>
          <a:xfrm>
            <a:off x="7424707" y="2587821"/>
            <a:ext cx="0" cy="189888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428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5" name="Picture 4">
            <a:extLst>
              <a:ext uri="{FF2B5EF4-FFF2-40B4-BE49-F238E27FC236}">
                <a16:creationId xmlns:a16="http://schemas.microsoft.com/office/drawing/2014/main" xmlns="" id="{76605606-EE43-4248-820E-5C0E5FBAD8A5}"/>
              </a:ext>
            </a:extLst>
          </p:cNvPr>
          <p:cNvPicPr>
            <a:picLocks noChangeAspect="1"/>
          </p:cNvPicPr>
          <p:nvPr/>
        </p:nvPicPr>
        <p:blipFill>
          <a:blip r:embed="rId3"/>
          <a:stretch>
            <a:fillRect/>
          </a:stretch>
        </p:blipFill>
        <p:spPr>
          <a:xfrm>
            <a:off x="4969266" y="3083826"/>
            <a:ext cx="3594100" cy="1778000"/>
          </a:xfrm>
          <a:prstGeom prst="rect">
            <a:avLst/>
          </a:prstGeom>
        </p:spPr>
      </p:pic>
      <p:sp>
        <p:nvSpPr>
          <p:cNvPr id="101" name="Google Shape;101;p4"/>
          <p:cNvSpPr txBox="1">
            <a:spLocks noGrp="1"/>
          </p:cNvSpPr>
          <p:nvPr>
            <p:ph type="title"/>
          </p:nvPr>
        </p:nvSpPr>
        <p:spPr>
          <a:xfrm>
            <a:off x="216285" y="135444"/>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Prevailing Glide Paths</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293791" y="800203"/>
            <a:ext cx="621600" cy="0"/>
          </a:xfrm>
          <a:prstGeom prst="straightConnector1">
            <a:avLst/>
          </a:prstGeom>
          <a:noFill/>
          <a:ln w="76200" cap="flat" cmpd="sng">
            <a:solidFill>
              <a:srgbClr val="9A6ABA"/>
            </a:solidFill>
            <a:prstDash val="solid"/>
            <a:round/>
            <a:headEnd type="none" w="sm" len="sm"/>
            <a:tailEnd type="none" w="sm" len="sm"/>
          </a:ln>
        </p:spPr>
      </p:cxnSp>
      <p:sp>
        <p:nvSpPr>
          <p:cNvPr id="11" name="TextBox 10">
            <a:extLst>
              <a:ext uri="{FF2B5EF4-FFF2-40B4-BE49-F238E27FC236}">
                <a16:creationId xmlns:a16="http://schemas.microsoft.com/office/drawing/2014/main" xmlns="" id="{715C29C9-D1C1-6048-ABB9-1399BFD39926}"/>
              </a:ext>
            </a:extLst>
          </p:cNvPr>
          <p:cNvSpPr txBox="1"/>
          <p:nvPr/>
        </p:nvSpPr>
        <p:spPr>
          <a:xfrm>
            <a:off x="262663" y="1464963"/>
            <a:ext cx="4406225" cy="2677656"/>
          </a:xfrm>
          <a:prstGeom prst="rect">
            <a:avLst/>
          </a:prstGeom>
          <a:noFill/>
        </p:spPr>
        <p:txBody>
          <a:bodyPr wrap="square">
            <a:spAutoFit/>
          </a:bodyPr>
          <a:lstStyle/>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Through-date funds is dominant as round 80% of assets under management are in through-date funds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equity market has been on the overall upward trend and the treasury yields have been constantly declining over the past decade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Through-date funds have indeed performed better in comparison to to-date funds owning to the enhanced equity position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EFA00E69-AD1A-E844-A471-7EED67BB05D4}"/>
              </a:ext>
            </a:extLst>
          </p:cNvPr>
          <p:cNvSpPr txBox="1"/>
          <p:nvPr/>
        </p:nvSpPr>
        <p:spPr>
          <a:xfrm>
            <a:off x="5913750" y="717612"/>
            <a:ext cx="2171481"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TDF’s Performance in 2021</a:t>
            </a:r>
          </a:p>
        </p:txBody>
      </p:sp>
      <p:pic>
        <p:nvPicPr>
          <p:cNvPr id="4" name="Picture 3">
            <a:extLst>
              <a:ext uri="{FF2B5EF4-FFF2-40B4-BE49-F238E27FC236}">
                <a16:creationId xmlns:a16="http://schemas.microsoft.com/office/drawing/2014/main" xmlns="" id="{1521178C-F15F-7C4F-8FC8-41A3DB7B32F0}"/>
              </a:ext>
            </a:extLst>
          </p:cNvPr>
          <p:cNvPicPr>
            <a:picLocks noChangeAspect="1"/>
          </p:cNvPicPr>
          <p:nvPr/>
        </p:nvPicPr>
        <p:blipFill>
          <a:blip r:embed="rId4"/>
          <a:stretch>
            <a:fillRect/>
          </a:stretch>
        </p:blipFill>
        <p:spPr>
          <a:xfrm>
            <a:off x="4715266" y="917556"/>
            <a:ext cx="3998966" cy="1948620"/>
          </a:xfrm>
          <a:prstGeom prst="rect">
            <a:avLst/>
          </a:prstGeom>
        </p:spPr>
      </p:pic>
      <p:sp>
        <p:nvSpPr>
          <p:cNvPr id="19" name="TextBox 18">
            <a:extLst>
              <a:ext uri="{FF2B5EF4-FFF2-40B4-BE49-F238E27FC236}">
                <a16:creationId xmlns:a16="http://schemas.microsoft.com/office/drawing/2014/main" xmlns="" id="{8E143680-7B14-B74D-9D31-FCF5D68DBDC7}"/>
              </a:ext>
            </a:extLst>
          </p:cNvPr>
          <p:cNvSpPr txBox="1"/>
          <p:nvPr/>
        </p:nvSpPr>
        <p:spPr>
          <a:xfrm>
            <a:off x="5343460" y="2927620"/>
            <a:ext cx="3219906"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Glide Path</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Shifts Upward Over the Past Decade</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516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256794" y="177358"/>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Rebalancing Policy</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293791" y="800203"/>
            <a:ext cx="621600" cy="0"/>
          </a:xfrm>
          <a:prstGeom prst="straightConnector1">
            <a:avLst/>
          </a:prstGeom>
          <a:noFill/>
          <a:ln w="76200" cap="flat" cmpd="sng">
            <a:solidFill>
              <a:srgbClr val="9A6ABA"/>
            </a:solidFill>
            <a:prstDash val="solid"/>
            <a:round/>
            <a:headEnd type="none" w="sm" len="sm"/>
            <a:tailEnd type="none" w="sm" len="sm"/>
          </a:ln>
        </p:spPr>
      </p:cxnSp>
      <p:sp>
        <p:nvSpPr>
          <p:cNvPr id="11" name="TextBox 10">
            <a:extLst>
              <a:ext uri="{FF2B5EF4-FFF2-40B4-BE49-F238E27FC236}">
                <a16:creationId xmlns:a16="http://schemas.microsoft.com/office/drawing/2014/main" xmlns="" id="{715C29C9-D1C1-6048-ABB9-1399BFD39926}"/>
              </a:ext>
            </a:extLst>
          </p:cNvPr>
          <p:cNvSpPr txBox="1"/>
          <p:nvPr/>
        </p:nvSpPr>
        <p:spPr>
          <a:xfrm>
            <a:off x="256794" y="1326178"/>
            <a:ext cx="8188244" cy="2246769"/>
          </a:xfrm>
          <a:prstGeom prst="rect">
            <a:avLst/>
          </a:prstGeom>
          <a:noFill/>
        </p:spPr>
        <p:txBody>
          <a:bodyPr wrap="square">
            <a:spAutoFit/>
          </a:bodyPr>
          <a:lstStyle/>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While most target-date funds state in their prospectuses that asset reallocation is adjusted every year, several aspects regarding rebalancing policy, such as what is the hard limit that will trigger rebalancing, what is the exact timeframe for adjustment, what is the rebalancing strategy, remain quite opaque.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kind of obscurity probably serves the purpose of averting the potential abuse </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Take Vanguard for example, its total AUM under the target-date funds are around USD $500 billion and the slope of its glidepath is - 2% / year, implying that Vanguard alone needs to clip roughly USD $10 billion equity position each year for rebalancing </a:t>
            </a:r>
          </a:p>
        </p:txBody>
      </p:sp>
    </p:spTree>
    <p:extLst>
      <p:ext uri="{BB962C8B-B14F-4D97-AF65-F5344CB8AC3E}">
        <p14:creationId xmlns:p14="http://schemas.microsoft.com/office/powerpoint/2010/main" val="3389430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1700" y="1738783"/>
            <a:ext cx="8520600" cy="1841700"/>
          </a:xfrm>
          <a:prstGeom prst="rect">
            <a:avLst/>
          </a:prstGeom>
          <a:noFill/>
          <a:ln>
            <a:noFill/>
          </a:ln>
        </p:spPr>
        <p:txBody>
          <a:bodyPr spcFirstLastPara="1" wrap="square" lIns="91425" tIns="91425" rIns="91425" bIns="91425" anchor="t" anchorCtr="0">
            <a:noAutofit/>
          </a:bodyPr>
          <a:lstStyle/>
          <a:p>
            <a:pPr lvl="0"/>
            <a:r>
              <a:rPr lang="en-US" sz="4800" b="1" dirty="0">
                <a:latin typeface="Times New Roman" panose="02020603050405020304" pitchFamily="18" charset="0"/>
                <a:cs typeface="Times New Roman" panose="02020603050405020304" pitchFamily="18" charset="0"/>
              </a:rPr>
              <a:t>Shortfall Risk Analysis</a:t>
            </a:r>
            <a:endParaRPr lang="en-US" sz="4800" dirty="0">
              <a:latin typeface="Times New Roman" panose="02020603050405020304" pitchFamily="18" charset="0"/>
              <a:cs typeface="Times New Roman" panose="02020603050405020304" pitchFamily="18" charset="0"/>
            </a:endParaRPr>
          </a:p>
        </p:txBody>
      </p:sp>
      <p:sp>
        <p:nvSpPr>
          <p:cNvPr id="5" name="Google Shape;89;p2">
            <a:extLst>
              <a:ext uri="{FF2B5EF4-FFF2-40B4-BE49-F238E27FC236}">
                <a16:creationId xmlns:a16="http://schemas.microsoft.com/office/drawing/2014/main" xmlns="" id="{770DCCC7-9D43-B342-A1DE-4B546D0D7981}"/>
              </a:ext>
            </a:extLst>
          </p:cNvPr>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02</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3036938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cxnSp>
        <p:nvCxnSpPr>
          <p:cNvPr id="103" name="Google Shape;103;p4"/>
          <p:cNvCxnSpPr/>
          <p:nvPr/>
        </p:nvCxnSpPr>
        <p:spPr>
          <a:xfrm>
            <a:off x="293791" y="809347"/>
            <a:ext cx="621600" cy="0"/>
          </a:xfrm>
          <a:prstGeom prst="straightConnector1">
            <a:avLst/>
          </a:prstGeom>
          <a:noFill/>
          <a:ln w="76200" cap="flat" cmpd="sng">
            <a:solidFill>
              <a:srgbClr val="9A6ABA"/>
            </a:solidFill>
            <a:prstDash val="solid"/>
            <a:round/>
            <a:headEnd type="none" w="sm" len="sm"/>
            <a:tailEnd type="none" w="sm" len="sm"/>
          </a:ln>
        </p:spPr>
      </p:cxnSp>
      <p:sp>
        <p:nvSpPr>
          <p:cNvPr id="11" name="TextBox 10">
            <a:extLst>
              <a:ext uri="{FF2B5EF4-FFF2-40B4-BE49-F238E27FC236}">
                <a16:creationId xmlns:a16="http://schemas.microsoft.com/office/drawing/2014/main" xmlns="" id="{715C29C9-D1C1-6048-ABB9-1399BFD39926}"/>
              </a:ext>
            </a:extLst>
          </p:cNvPr>
          <p:cNvSpPr txBox="1"/>
          <p:nvPr/>
        </p:nvSpPr>
        <p:spPr>
          <a:xfrm>
            <a:off x="165774" y="1710891"/>
            <a:ext cx="4406225" cy="2462213"/>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Outliving the assets is always a genuine concern for retirement savers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Shortfall risk refers to the probability that a random variable falls below some specified threshold level.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Given that there are several inputs and target-date funds are ultra-long investments, Monte-Carlo simulation should be the most suitable method to examine the outcomes under various scenarios.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9" name="Picture 8" descr="Chart, line chart&#10;&#10;Description automatically generated">
            <a:extLst>
              <a:ext uri="{FF2B5EF4-FFF2-40B4-BE49-F238E27FC236}">
                <a16:creationId xmlns:a16="http://schemas.microsoft.com/office/drawing/2014/main" xmlns="" id="{78681457-9A43-2F4D-BF76-286F09FF78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999" y="1557620"/>
            <a:ext cx="4214295" cy="256032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xmlns="" id="{89CDE745-E670-9E43-802E-68B41C0CCB38}"/>
              </a:ext>
            </a:extLst>
          </p:cNvPr>
          <p:cNvSpPr txBox="1"/>
          <p:nvPr/>
        </p:nvSpPr>
        <p:spPr>
          <a:xfrm>
            <a:off x="5332550" y="1225457"/>
            <a:ext cx="3419856"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Optimal Path of Personal Asset Value </a:t>
            </a:r>
          </a:p>
        </p:txBody>
      </p:sp>
      <p:sp>
        <p:nvSpPr>
          <p:cNvPr id="7" name="Google Shape;101;p4">
            <a:extLst>
              <a:ext uri="{FF2B5EF4-FFF2-40B4-BE49-F238E27FC236}">
                <a16:creationId xmlns:a16="http://schemas.microsoft.com/office/drawing/2014/main" xmlns="" id="{80E55C60-4E06-C845-9A65-230EFD9A6DEB}"/>
              </a:ext>
            </a:extLst>
          </p:cNvPr>
          <p:cNvSpPr txBox="1">
            <a:spLocks noGrp="1"/>
          </p:cNvSpPr>
          <p:nvPr>
            <p:ph type="title"/>
          </p:nvPr>
        </p:nvSpPr>
        <p:spPr>
          <a:xfrm>
            <a:off x="165775" y="110916"/>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Objectives</a:t>
            </a:r>
            <a:endParaRPr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869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6950" y="1096325"/>
            <a:ext cx="8520600" cy="1841700"/>
          </a:xfrm>
          <a:prstGeom prst="rect">
            <a:avLst/>
          </a:prstGeom>
          <a:noFill/>
          <a:ln>
            <a:noFill/>
          </a:ln>
        </p:spPr>
        <p:txBody>
          <a:bodyPr spcFirstLastPara="1" wrap="square" lIns="91425" tIns="91425" rIns="91425" bIns="91425" anchor="t" anchorCtr="0">
            <a:noAutofit/>
          </a:bodyPr>
          <a:lstStyle/>
          <a:p>
            <a:pPr lvl="0"/>
            <a:r>
              <a:rPr lang="en-US" sz="4800" b="1" dirty="0">
                <a:latin typeface="Times New Roman" charset="0"/>
                <a:ea typeface="Times New Roman" charset="0"/>
                <a:cs typeface="Times New Roman" charset="0"/>
              </a:rPr>
              <a:t/>
            </a:r>
            <a:br>
              <a:rPr lang="en-US" sz="4800" b="1" dirty="0">
                <a:latin typeface="Times New Roman" charset="0"/>
                <a:ea typeface="Times New Roman" charset="0"/>
                <a:cs typeface="Times New Roman" charset="0"/>
              </a:rPr>
            </a:br>
            <a:r>
              <a:rPr lang="en-US" sz="4800" b="1" dirty="0">
                <a:latin typeface="Times New Roman" charset="0"/>
                <a:ea typeface="Times New Roman" charset="0"/>
                <a:cs typeface="Times New Roman" charset="0"/>
              </a:rPr>
              <a:t>Introduction of TDFs </a:t>
            </a: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 sz="25000" b="1" i="0" u="none" strike="noStrike" cap="none" dirty="0">
                <a:solidFill>
                  <a:srgbClr val="9A6ABA"/>
                </a:solidFill>
                <a:latin typeface="Montserrat"/>
                <a:ea typeface="Montserrat"/>
                <a:cs typeface="Montserrat"/>
                <a:sym typeface="Montserrat"/>
              </a:rPr>
              <a:t>01.</a:t>
            </a:r>
            <a:endParaRPr sz="25000" b="1" i="0" u="none" strike="noStrike" cap="none" dirty="0">
              <a:solidFill>
                <a:srgbClr val="9A6ABA"/>
              </a:solidFill>
              <a:latin typeface="Montserrat"/>
              <a:ea typeface="Montserrat"/>
              <a:cs typeface="Montserrat"/>
              <a:sym typeface="Montserrat"/>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25"/>
    </mc:Choice>
    <mc:Fallback>
      <p:transition spd="slow" advTm="1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194222" y="141962"/>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Inputs of the Model</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293791" y="809347"/>
            <a:ext cx="621600" cy="0"/>
          </a:xfrm>
          <a:prstGeom prst="straightConnector1">
            <a:avLst/>
          </a:prstGeom>
          <a:noFill/>
          <a:ln w="76200" cap="flat" cmpd="sng">
            <a:solidFill>
              <a:srgbClr val="9A6ABA"/>
            </a:solidFill>
            <a:prstDash val="solid"/>
            <a:round/>
            <a:headEnd type="none" w="sm" len="sm"/>
            <a:tailEnd type="none" w="sm" len="sm"/>
          </a:ln>
        </p:spPr>
      </p:cxnSp>
      <p:sp>
        <p:nvSpPr>
          <p:cNvPr id="6" name="Content Placeholder 7">
            <a:extLst>
              <a:ext uri="{FF2B5EF4-FFF2-40B4-BE49-F238E27FC236}">
                <a16:creationId xmlns:a16="http://schemas.microsoft.com/office/drawing/2014/main" xmlns="" id="{A0C7315C-4588-0C4F-BE39-381DCE388F27}"/>
              </a:ext>
            </a:extLst>
          </p:cNvPr>
          <p:cNvSpPr txBox="1">
            <a:spLocks/>
          </p:cNvSpPr>
          <p:nvPr/>
        </p:nvSpPr>
        <p:spPr>
          <a:xfrm>
            <a:off x="355637" y="1491718"/>
            <a:ext cx="4361012" cy="4351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25000"/>
              </a:lnSpc>
              <a:spcBef>
                <a:spcPts val="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1pPr>
            <a:lvl2pPr marL="914400" marR="0" lvl="1"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2pPr>
            <a:lvl3pPr marL="1371600" marR="0" lvl="2"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3pPr>
            <a:lvl4pPr marL="1828800" marR="0" lvl="3"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4pPr>
            <a:lvl5pPr marL="2286000" marR="0" lvl="4"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5pPr>
            <a:lvl6pPr marL="2743200" marR="0" lvl="5"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6pPr>
            <a:lvl7pPr marL="3200400" marR="0" lvl="6"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7pPr>
            <a:lvl8pPr marL="3657600" marR="0" lvl="7"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8pPr>
            <a:lvl9pPr marL="4114800" marR="0" lvl="8" indent="-304800" algn="l" rtl="0">
              <a:lnSpc>
                <a:spcPct val="125000"/>
              </a:lnSpc>
              <a:spcBef>
                <a:spcPts val="1600"/>
              </a:spcBef>
              <a:spcAft>
                <a:spcPts val="160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9pPr>
          </a:lstStyle>
          <a:p>
            <a:r>
              <a:rPr lang="en-US" sz="1400" dirty="0">
                <a:latin typeface="Times New Roman" panose="02020603050405020304" pitchFamily="18" charset="0"/>
                <a:cs typeface="Times New Roman" panose="02020603050405020304" pitchFamily="18" charset="0"/>
              </a:rPr>
              <a:t>The number of simulations </a:t>
            </a:r>
            <a:endParaRPr lang="en-US"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Income process</a:t>
            </a:r>
          </a:p>
          <a:p>
            <a:r>
              <a:rPr lang="en-US" sz="1400" dirty="0">
                <a:latin typeface="Times New Roman" panose="02020603050405020304" pitchFamily="18" charset="0"/>
                <a:cs typeface="Times New Roman" panose="02020603050405020304" pitchFamily="18" charset="0"/>
              </a:rPr>
              <a:t>Returns of each asset class </a:t>
            </a:r>
          </a:p>
          <a:p>
            <a:r>
              <a:rPr lang="en-US" sz="1400" dirty="0">
                <a:latin typeface="Times New Roman" panose="02020603050405020304" pitchFamily="18" charset="0"/>
                <a:cs typeface="Times New Roman" panose="02020603050405020304" pitchFamily="18" charset="0"/>
              </a:rPr>
              <a:t>Death rate of each age </a:t>
            </a:r>
          </a:p>
          <a:p>
            <a:r>
              <a:rPr lang="en-US" sz="1400" dirty="0">
                <a:latin typeface="Times New Roman" panose="02020603050405020304" pitchFamily="18" charset="0"/>
                <a:cs typeface="Times New Roman" panose="02020603050405020304" pitchFamily="18" charset="0"/>
              </a:rPr>
              <a:t>Withdrawal Rate</a:t>
            </a:r>
          </a:p>
          <a:p>
            <a:r>
              <a:rPr lang="en-US" sz="1400" dirty="0">
                <a:latin typeface="Times New Roman" panose="02020603050405020304" pitchFamily="18" charset="0"/>
                <a:cs typeface="Times New Roman" panose="02020603050405020304" pitchFamily="18" charset="0"/>
              </a:rPr>
              <a:t>Pension Replacement Rate</a:t>
            </a:r>
          </a:p>
          <a:p>
            <a:r>
              <a:rPr lang="en-US" sz="1400" dirty="0">
                <a:latin typeface="Times New Roman" panose="02020603050405020304" pitchFamily="18" charset="0"/>
                <a:cs typeface="Times New Roman" panose="02020603050405020304" pitchFamily="18" charset="0"/>
              </a:rPr>
              <a:t>Glidepath</a:t>
            </a:r>
          </a:p>
        </p:txBody>
      </p:sp>
      <p:sp>
        <p:nvSpPr>
          <p:cNvPr id="8" name="TextBox 7">
            <a:extLst>
              <a:ext uri="{FF2B5EF4-FFF2-40B4-BE49-F238E27FC236}">
                <a16:creationId xmlns:a16="http://schemas.microsoft.com/office/drawing/2014/main" xmlns="" id="{ABD8C989-CC22-AB4A-AFAA-97417BBA7023}"/>
              </a:ext>
            </a:extLst>
          </p:cNvPr>
          <p:cNvSpPr txBox="1"/>
          <p:nvPr/>
        </p:nvSpPr>
        <p:spPr>
          <a:xfrm>
            <a:off x="4942006" y="966464"/>
            <a:ext cx="3419856"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Simulation of 100 Sample Paths </a:t>
            </a:r>
          </a:p>
        </p:txBody>
      </p:sp>
      <p:pic>
        <p:nvPicPr>
          <p:cNvPr id="3" name="Picture 2" descr="Chart, histogram&#10;&#10;Description automatically generated">
            <a:extLst>
              <a:ext uri="{FF2B5EF4-FFF2-40B4-BE49-F238E27FC236}">
                <a16:creationId xmlns:a16="http://schemas.microsoft.com/office/drawing/2014/main" xmlns="" id="{35D06FFE-0DB7-BB45-BB66-AA27C44F92AB}"/>
              </a:ext>
            </a:extLst>
          </p:cNvPr>
          <p:cNvPicPr>
            <a:picLocks noChangeAspect="1"/>
          </p:cNvPicPr>
          <p:nvPr/>
        </p:nvPicPr>
        <p:blipFill>
          <a:blip r:embed="rId3"/>
          <a:stretch>
            <a:fillRect/>
          </a:stretch>
        </p:blipFill>
        <p:spPr>
          <a:xfrm>
            <a:off x="3835443" y="1269814"/>
            <a:ext cx="4680404" cy="2922161"/>
          </a:xfrm>
          <a:prstGeom prst="rect">
            <a:avLst/>
          </a:prstGeom>
          <a:ln w="127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8726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189792" y="149845"/>
            <a:ext cx="8424900" cy="914644"/>
          </a:xfrm>
          <a:prstGeom prst="rect">
            <a:avLst/>
          </a:prstGeom>
          <a:noFill/>
          <a:ln>
            <a:noFill/>
          </a:ln>
        </p:spPr>
        <p:txBody>
          <a:bodyPr spcFirstLastPara="1" wrap="square" lIns="91425" tIns="91425" rIns="91425" bIns="91425" anchor="t" anchorCtr="0">
            <a:noAutofit/>
          </a:bodyPr>
          <a:lstStyle/>
          <a:p>
            <a:r>
              <a:rPr lang="en-US" sz="4000" dirty="0">
                <a:latin typeface="Times New Roman" panose="02020603050405020304" pitchFamily="18" charset="0"/>
                <a:cs typeface="Times New Roman" panose="02020603050405020304" pitchFamily="18" charset="0"/>
              </a:rPr>
              <a:t>Model the Income Stream  </a:t>
            </a:r>
          </a:p>
        </p:txBody>
      </p:sp>
      <p:cxnSp>
        <p:nvCxnSpPr>
          <p:cNvPr id="103" name="Google Shape;103;p4"/>
          <p:cNvCxnSpPr/>
          <p:nvPr/>
        </p:nvCxnSpPr>
        <p:spPr>
          <a:xfrm>
            <a:off x="293791" y="809347"/>
            <a:ext cx="621600" cy="0"/>
          </a:xfrm>
          <a:prstGeom prst="straightConnector1">
            <a:avLst/>
          </a:prstGeom>
          <a:noFill/>
          <a:ln w="76200" cap="flat" cmpd="sng">
            <a:solidFill>
              <a:srgbClr val="9A6ABA"/>
            </a:solidFill>
            <a:prstDash val="solid"/>
            <a:round/>
            <a:headEnd type="none" w="sm" len="sm"/>
            <a:tailEnd type="none" w="sm" len="sm"/>
          </a:ln>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A4E939BB-091F-1446-A39C-27A0F4912FFC}"/>
                  </a:ext>
                </a:extLst>
              </p:cNvPr>
              <p:cNvSpPr txBox="1"/>
              <p:nvPr/>
            </p:nvSpPr>
            <p:spPr>
              <a:xfrm>
                <a:off x="293791" y="1064489"/>
                <a:ext cx="6973703" cy="2898999"/>
              </a:xfrm>
              <a:prstGeom prst="rect">
                <a:avLst/>
              </a:prstGeom>
              <a:noFill/>
            </p:spPr>
            <p:txBody>
              <a:bodyPr wrap="square">
                <a:spAutoFit/>
              </a:bodyPr>
              <a:lstStyle/>
              <a:p>
                <a:pPr marL="0" marR="0">
                  <a:spcBef>
                    <a:spcPts val="0"/>
                  </a:spcBef>
                  <a:spcAft>
                    <a:spcPts val="0"/>
                  </a:spcAft>
                </a:pPr>
                <a:endParaRPr lang="en-US" dirty="0">
                  <a:effectLst/>
                  <a:latin typeface="Times New Roman" panose="02020603050405020304" pitchFamily="18" charset="0"/>
                  <a:ea typeface="PMingLiU" panose="02020500000000000000" pitchFamily="18" charset="-120"/>
                </a:endParaRPr>
              </a:p>
              <a:p>
                <a:pPr marL="0" marR="0">
                  <a:spcBef>
                    <a:spcPts val="0"/>
                  </a:spcBef>
                  <a:spcAft>
                    <a:spcPts val="0"/>
                  </a:spcAft>
                </a:pPr>
                <a:r>
                  <a:rPr lang="en-US" dirty="0">
                    <a:solidFill>
                      <a:srgbClr val="000000"/>
                    </a:solidFill>
                    <a:effectLst/>
                    <a:latin typeface="Times New Roman" panose="02020603050405020304" pitchFamily="18" charset="0"/>
                    <a:ea typeface="PMingLiU" panose="02020500000000000000" pitchFamily="18" charset="-120"/>
                  </a:rPr>
                  <a:t>The income process before the retirement is modeled as stochastic:</a:t>
                </a:r>
              </a:p>
              <a:p>
                <a:pPr algn="ctr"/>
                <a14:m>
                  <m:oMathPara xmlns:m="http://schemas.openxmlformats.org/officeDocument/2006/math">
                    <m:oMathParaPr>
                      <m:jc m:val="center"/>
                    </m:oMathParaPr>
                    <m:oMath xmlns:m="http://schemas.openxmlformats.org/officeDocument/2006/math">
                      <m:func>
                        <m:funcPr>
                          <m:ctrlPr>
                            <a:rPr lang="en-US" i="1">
                              <a:latin typeface="Cambria Math" charset="0"/>
                              <a:ea typeface="PMingLiU" panose="02020500000000000000" pitchFamily="18" charset="-120"/>
                            </a:rPr>
                          </m:ctrlPr>
                        </m:funcPr>
                        <m:fName>
                          <m:r>
                            <m:rPr>
                              <m:sty m:val="p"/>
                            </m:rPr>
                            <a:rPr lang="en-US">
                              <a:latin typeface="Cambria Math" panose="02040503050406030204" pitchFamily="18" charset="0"/>
                              <a:ea typeface="PMingLiU" panose="02020500000000000000" pitchFamily="18" charset="-120"/>
                            </a:rPr>
                            <m:t>log</m:t>
                          </m:r>
                        </m:fName>
                        <m:e>
                          <m:d>
                            <m:dPr>
                              <m:ctrlPr>
                                <a:rPr lang="en-US" i="1">
                                  <a:latin typeface="Cambria Math" charset="0"/>
                                  <a:ea typeface="PMingLiU" panose="02020500000000000000" pitchFamily="18" charset="-120"/>
                                </a:rPr>
                              </m:ctrlPr>
                            </m:dPr>
                            <m:e>
                              <m:sSub>
                                <m:sSubPr>
                                  <m:ctrlPr>
                                    <a:rPr lang="en-US" i="1">
                                      <a:latin typeface="Cambria Math" charset="0"/>
                                      <a:ea typeface="PMingLiU" panose="02020500000000000000" pitchFamily="18" charset="-120"/>
                                    </a:rPr>
                                  </m:ctrlPr>
                                </m:sSubPr>
                                <m:e>
                                  <m:r>
                                    <a:rPr lang="en-US" i="1">
                                      <a:latin typeface="Cambria Math" panose="02040503050406030204" pitchFamily="18" charset="0"/>
                                      <a:ea typeface="PMingLiU" panose="02020500000000000000" pitchFamily="18" charset="-120"/>
                                    </a:rPr>
                                    <m:t>𝐼</m:t>
                                  </m:r>
                                </m:e>
                                <m:sub>
                                  <m:r>
                                    <a:rPr lang="en-US" i="1">
                                      <a:latin typeface="Cambria Math" panose="02040503050406030204" pitchFamily="18" charset="0"/>
                                      <a:ea typeface="PMingLiU" panose="02020500000000000000" pitchFamily="18" charset="-120"/>
                                    </a:rPr>
                                    <m:t>𝑡</m:t>
                                  </m:r>
                                </m:sub>
                              </m:sSub>
                            </m:e>
                          </m:d>
                        </m:e>
                      </m:func>
                      <m:r>
                        <a:rPr lang="en-US" i="1">
                          <a:latin typeface="Cambria Math" panose="02040503050406030204" pitchFamily="18" charset="0"/>
                          <a:ea typeface="PMingLiU" panose="02020500000000000000" pitchFamily="18" charset="-120"/>
                        </a:rPr>
                        <m:t>=</m:t>
                      </m:r>
                      <m:r>
                        <a:rPr lang="en-US" i="1">
                          <a:latin typeface="Cambria Math" panose="02040503050406030204" pitchFamily="18" charset="0"/>
                          <a:ea typeface="PMingLiU" panose="02020500000000000000" pitchFamily="18" charset="-120"/>
                        </a:rPr>
                        <m:t>𝑓</m:t>
                      </m:r>
                      <m:d>
                        <m:dPr>
                          <m:ctrlPr>
                            <a:rPr lang="en-US" i="1">
                              <a:latin typeface="Cambria Math" charset="0"/>
                              <a:ea typeface="PMingLiU" panose="02020500000000000000" pitchFamily="18" charset="-120"/>
                            </a:rPr>
                          </m:ctrlPr>
                        </m:dPr>
                        <m:e>
                          <m:r>
                            <a:rPr lang="en-US" i="1">
                              <a:latin typeface="Cambria Math" panose="02040503050406030204" pitchFamily="18" charset="0"/>
                              <a:ea typeface="PMingLiU" panose="02020500000000000000" pitchFamily="18" charset="-120"/>
                            </a:rPr>
                            <m:t>𝑡</m:t>
                          </m:r>
                        </m:e>
                      </m:d>
                      <m:r>
                        <a:rPr lang="en-US" i="1">
                          <a:latin typeface="Cambria Math" panose="02040503050406030204" pitchFamily="18" charset="0"/>
                          <a:ea typeface="PMingLiU" panose="02020500000000000000" pitchFamily="18" charset="-120"/>
                        </a:rPr>
                        <m:t>+</m:t>
                      </m:r>
                      <m:sSub>
                        <m:sSubPr>
                          <m:ctrlPr>
                            <a:rPr lang="en-US" i="1">
                              <a:latin typeface="Cambria Math" charset="0"/>
                              <a:ea typeface="PMingLiU" panose="02020500000000000000" pitchFamily="18" charset="-120"/>
                            </a:rPr>
                          </m:ctrlPr>
                        </m:sSubPr>
                        <m:e>
                          <m:r>
                            <a:rPr lang="en-US" i="1">
                              <a:latin typeface="Cambria Math" panose="02040503050406030204" pitchFamily="18" charset="0"/>
                              <a:ea typeface="PMingLiU" panose="02020500000000000000" pitchFamily="18" charset="-120"/>
                            </a:rPr>
                            <m:t>𝑃</m:t>
                          </m:r>
                        </m:e>
                        <m:sub>
                          <m:r>
                            <a:rPr lang="en-US" i="1">
                              <a:latin typeface="Cambria Math" panose="02040503050406030204" pitchFamily="18" charset="0"/>
                              <a:ea typeface="PMingLiU" panose="02020500000000000000" pitchFamily="18" charset="-120"/>
                            </a:rPr>
                            <m:t>𝑡</m:t>
                          </m:r>
                        </m:sub>
                      </m:sSub>
                      <m:r>
                        <a:rPr lang="en-US" i="1">
                          <a:latin typeface="Cambria Math" panose="02040503050406030204" pitchFamily="18" charset="0"/>
                          <a:ea typeface="PMingLiU" panose="02020500000000000000" pitchFamily="18" charset="-120"/>
                        </a:rPr>
                        <m:t>+</m:t>
                      </m:r>
                      <m:sSub>
                        <m:sSubPr>
                          <m:ctrlPr>
                            <a:rPr lang="en-US" i="1">
                              <a:latin typeface="Cambria Math" charset="0"/>
                              <a:ea typeface="PMingLiU" panose="02020500000000000000" pitchFamily="18" charset="-120"/>
                            </a:rPr>
                          </m:ctrlPr>
                        </m:sSubPr>
                        <m:e>
                          <m:r>
                            <a:rPr lang="en-US" i="1">
                              <a:latin typeface="Cambria Math" panose="02040503050406030204" pitchFamily="18" charset="0"/>
                              <a:ea typeface="PMingLiU" panose="02020500000000000000" pitchFamily="18" charset="-120"/>
                            </a:rPr>
                            <m:t>𝑈</m:t>
                          </m:r>
                        </m:e>
                        <m:sub>
                          <m:r>
                            <a:rPr lang="en-US" i="1">
                              <a:latin typeface="Cambria Math" panose="02040503050406030204" pitchFamily="18" charset="0"/>
                              <a:ea typeface="PMingLiU" panose="02020500000000000000" pitchFamily="18" charset="-120"/>
                            </a:rPr>
                            <m:t>𝑡</m:t>
                          </m:r>
                        </m:sub>
                      </m:sSub>
                      <m:r>
                        <a:rPr lang="en-US" i="1">
                          <a:latin typeface="Cambria Math" panose="02040503050406030204" pitchFamily="18" charset="0"/>
                          <a:ea typeface="PMingLiU" panose="02020500000000000000" pitchFamily="18" charset="-120"/>
                        </a:rPr>
                        <m:t> </m:t>
                      </m:r>
                    </m:oMath>
                  </m:oMathPara>
                </a14:m>
                <a:endParaRPr lang="en-US" dirty="0">
                  <a:latin typeface="Times New Roman" panose="02020603050405020304" pitchFamily="18" charset="0"/>
                  <a:ea typeface="PMingLiU" panose="02020500000000000000" pitchFamily="18" charset="-120"/>
                </a:endParaRPr>
              </a:p>
              <a:p>
                <a:endParaRPr lang="en-US" dirty="0">
                  <a:latin typeface="Times New Roman" panose="02020603050405020304" pitchFamily="18" charset="0"/>
                  <a:ea typeface="PMingLiU" panose="02020500000000000000" pitchFamily="18" charset="-120"/>
                </a:endParaRPr>
              </a:p>
              <a:p>
                <a:pPr marL="285750" indent="-285750">
                  <a:buFont typeface="Wingdings" pitchFamily="2" charset="2"/>
                  <a:buChar char="Ø"/>
                </a:pPr>
                <a14:m>
                  <m:oMath xmlns:m="http://schemas.openxmlformats.org/officeDocument/2006/math">
                    <m:r>
                      <a:rPr lang="en-US" i="1">
                        <a:latin typeface="Cambria Math" panose="02040503050406030204" pitchFamily="18" charset="0"/>
                        <a:ea typeface="PMingLiU" panose="02020500000000000000" pitchFamily="18" charset="-120"/>
                      </a:rPr>
                      <m:t>𝑓</m:t>
                    </m:r>
                    <m:d>
                      <m:dPr>
                        <m:ctrlPr>
                          <a:rPr lang="en-US" i="1">
                            <a:latin typeface="Cambria Math" charset="0"/>
                            <a:ea typeface="PMingLiU" panose="02020500000000000000" pitchFamily="18" charset="-120"/>
                          </a:rPr>
                        </m:ctrlPr>
                      </m:dPr>
                      <m:e>
                        <m:r>
                          <a:rPr lang="en-US" i="1">
                            <a:latin typeface="Cambria Math" panose="02040503050406030204" pitchFamily="18" charset="0"/>
                            <a:ea typeface="PMingLiU" panose="02020500000000000000" pitchFamily="18" charset="-120"/>
                          </a:rPr>
                          <m:t>𝑡</m:t>
                        </m:r>
                      </m:e>
                    </m:d>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𝑖𝑠</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𝑡h𝑒</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𝑏𝑎𝑠𝑒𝑙𝑖𝑛𝑒</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𝑝𝑎𝑡h</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𝑜𝑓</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𝑒𝑎𝑟𝑛𝑖𝑛𝑔𝑠</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𝑎𝑛𝑑</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𝑖𝑠</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𝑎</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𝑑𝑒𝑡𝑒𝑟𝑚𝑖𝑛𝑖𝑠𝑡𝑖𝑐</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𝑓𝑢𝑛𝑐𝑡𝑖𝑜𝑛</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𝑜𝑓</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𝑎𝑔𝑒</m:t>
                    </m:r>
                  </m:oMath>
                </a14:m>
                <a:endParaRPr lang="en-US" i="1" dirty="0">
                  <a:latin typeface="Cambria Math" panose="02040503050406030204" pitchFamily="18" charset="0"/>
                  <a:ea typeface="PMingLiU" panose="02020500000000000000" pitchFamily="18" charset="-120"/>
                </a:endParaRPr>
              </a:p>
              <a:p>
                <a:pPr marL="285750" indent="-285750">
                  <a:buFont typeface="Wingdings" pitchFamily="2" charset="2"/>
                  <a:buChar char="Ø"/>
                </a:pPr>
                <a14:m>
                  <m:oMath xmlns:m="http://schemas.openxmlformats.org/officeDocument/2006/math">
                    <m:sSub>
                      <m:sSubPr>
                        <m:ctrlPr>
                          <a:rPr lang="en-US" i="1">
                            <a:latin typeface="Cambria Math" charset="0"/>
                            <a:ea typeface="PMingLiU" panose="02020500000000000000" pitchFamily="18" charset="-120"/>
                          </a:rPr>
                        </m:ctrlPr>
                      </m:sSubPr>
                      <m:e>
                        <m:r>
                          <a:rPr lang="en-US" i="1">
                            <a:latin typeface="Cambria Math" panose="02040503050406030204" pitchFamily="18" charset="0"/>
                            <a:ea typeface="PMingLiU" panose="02020500000000000000" pitchFamily="18" charset="-120"/>
                          </a:rPr>
                          <m:t>𝑃</m:t>
                        </m:r>
                      </m:e>
                      <m:sub>
                        <m:r>
                          <a:rPr lang="en-US" i="1">
                            <a:latin typeface="Cambria Math" panose="02040503050406030204" pitchFamily="18" charset="0"/>
                            <a:ea typeface="PMingLiU" panose="02020500000000000000" pitchFamily="18" charset="-120"/>
                          </a:rPr>
                          <m:t>𝑡</m:t>
                        </m:r>
                      </m:sub>
                    </m:sSub>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𝑖𝑠</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𝑡h𝑒</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𝑝𝑒𝑟𝑚𝑎𝑛𝑒𝑛𝑡</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𝑐𝑜𝑚𝑝𝑜𝑛𝑒𝑛𝑡</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𝑜𝑓</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𝑖𝑛𝑐𝑜𝑚𝑒</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𝑠h𝑜𝑐𝑘</m:t>
                    </m:r>
                    <m:r>
                      <a:rPr lang="en-US" i="1">
                        <a:latin typeface="Cambria Math" panose="02040503050406030204" pitchFamily="18" charset="0"/>
                        <a:ea typeface="PMingLiU" panose="02020500000000000000" pitchFamily="18" charset="-120"/>
                      </a:rPr>
                      <m:t>:</m:t>
                    </m:r>
                  </m:oMath>
                </a14:m>
                <a:r>
                  <a:rPr lang="en-US" i="1" dirty="0">
                    <a:latin typeface="Cambria Math" panose="02040503050406030204" pitchFamily="18" charset="0"/>
                    <a:ea typeface="PMingLiU" panose="02020500000000000000" pitchFamily="18" charset="-120"/>
                  </a:rPr>
                  <a:t>  </a:t>
                </a:r>
                <a14:m>
                  <m:oMath xmlns:m="http://schemas.openxmlformats.org/officeDocument/2006/math">
                    <m:sSub>
                      <m:sSubPr>
                        <m:ctrlPr>
                          <a:rPr lang="en-US" i="1">
                            <a:latin typeface="Cambria Math" charset="0"/>
                            <a:ea typeface="PMingLiU" panose="02020500000000000000" pitchFamily="18" charset="-120"/>
                          </a:rPr>
                        </m:ctrlPr>
                      </m:sSubPr>
                      <m:e>
                        <m:r>
                          <a:rPr lang="en-US" i="1">
                            <a:latin typeface="Cambria Math" panose="02040503050406030204" pitchFamily="18" charset="0"/>
                            <a:ea typeface="PMingLiU" panose="02020500000000000000" pitchFamily="18" charset="-120"/>
                          </a:rPr>
                          <m:t>𝑃</m:t>
                        </m:r>
                      </m:e>
                      <m:sub>
                        <m:r>
                          <a:rPr lang="en-US" i="1">
                            <a:latin typeface="Cambria Math" panose="02040503050406030204" pitchFamily="18" charset="0"/>
                            <a:ea typeface="PMingLiU" panose="02020500000000000000" pitchFamily="18" charset="-120"/>
                          </a:rPr>
                          <m:t>𝑡</m:t>
                        </m:r>
                      </m:sub>
                    </m:sSub>
                    <m:r>
                      <a:rPr lang="en-US" i="1">
                        <a:latin typeface="Cambria Math" panose="02040503050406030204" pitchFamily="18" charset="0"/>
                        <a:ea typeface="PMingLiU" panose="02020500000000000000" pitchFamily="18" charset="-120"/>
                      </a:rPr>
                      <m:t>=</m:t>
                    </m:r>
                    <m:sSub>
                      <m:sSubPr>
                        <m:ctrlPr>
                          <a:rPr lang="en-US" i="1">
                            <a:latin typeface="Cambria Math" charset="0"/>
                            <a:ea typeface="PMingLiU" panose="02020500000000000000" pitchFamily="18" charset="-120"/>
                          </a:rPr>
                        </m:ctrlPr>
                      </m:sSubPr>
                      <m:e>
                        <m:r>
                          <a:rPr lang="en-US" i="1">
                            <a:latin typeface="Cambria Math" panose="02040503050406030204" pitchFamily="18" charset="0"/>
                            <a:ea typeface="PMingLiU" panose="02020500000000000000" pitchFamily="18" charset="-120"/>
                          </a:rPr>
                          <m:t>𝑃</m:t>
                        </m:r>
                      </m:e>
                      <m:sub>
                        <m:r>
                          <a:rPr lang="en-US" i="1">
                            <a:latin typeface="Cambria Math" panose="02040503050406030204" pitchFamily="18" charset="0"/>
                            <a:ea typeface="PMingLiU" panose="02020500000000000000" pitchFamily="18" charset="-120"/>
                          </a:rPr>
                          <m:t>𝑡</m:t>
                        </m:r>
                        <m:r>
                          <a:rPr lang="en-US" i="1">
                            <a:latin typeface="Cambria Math" panose="02040503050406030204" pitchFamily="18" charset="0"/>
                            <a:ea typeface="PMingLiU" panose="02020500000000000000" pitchFamily="18" charset="-120"/>
                          </a:rPr>
                          <m:t>−1</m:t>
                        </m:r>
                      </m:sub>
                    </m:sSub>
                    <m:r>
                      <a:rPr lang="en-US" i="1">
                        <a:latin typeface="Cambria Math" panose="02040503050406030204" pitchFamily="18" charset="0"/>
                        <a:ea typeface="PMingLiU" panose="02020500000000000000" pitchFamily="18" charset="-120"/>
                      </a:rPr>
                      <m:t>+</m:t>
                    </m:r>
                    <m:r>
                      <a:rPr lang="en-US" i="1">
                        <a:latin typeface="Cambria Math" panose="02040503050406030204" pitchFamily="18" charset="0"/>
                        <a:ea typeface="PMingLiU" panose="02020500000000000000" pitchFamily="18" charset="-120"/>
                      </a:rPr>
                      <m:t>𝑁</m:t>
                    </m:r>
                    <m:r>
                      <a:rPr lang="en-US" i="1">
                        <a:latin typeface="Cambria Math" panose="02040503050406030204" pitchFamily="18" charset="0"/>
                        <a:ea typeface="PMingLiU" panose="02020500000000000000" pitchFamily="18" charset="-120"/>
                      </a:rPr>
                      <m:t>(0, </m:t>
                    </m:r>
                    <m:sSubSup>
                      <m:sSubSupPr>
                        <m:ctrlPr>
                          <a:rPr lang="en-US" i="1">
                            <a:latin typeface="Cambria Math" charset="0"/>
                            <a:ea typeface="PMingLiU" panose="02020500000000000000" pitchFamily="18" charset="-120"/>
                          </a:rPr>
                        </m:ctrlPr>
                      </m:sSubSupPr>
                      <m:e>
                        <m:r>
                          <a:rPr lang="en-US" i="1">
                            <a:latin typeface="Cambria Math" panose="02040503050406030204" pitchFamily="18" charset="0"/>
                            <a:ea typeface="PMingLiU" panose="02020500000000000000" pitchFamily="18" charset="-120"/>
                          </a:rPr>
                          <m:t>𝜎</m:t>
                        </m:r>
                      </m:e>
                      <m:sub>
                        <m:r>
                          <a:rPr lang="en-US" i="1">
                            <a:latin typeface="Cambria Math" panose="02040503050406030204" pitchFamily="18" charset="0"/>
                            <a:ea typeface="PMingLiU" panose="02020500000000000000" pitchFamily="18" charset="-120"/>
                          </a:rPr>
                          <m:t>𝑃</m:t>
                        </m:r>
                      </m:sub>
                      <m:sup>
                        <m:r>
                          <a:rPr lang="en-US" i="1">
                            <a:latin typeface="Cambria Math" panose="02040503050406030204" pitchFamily="18" charset="0"/>
                            <a:ea typeface="PMingLiU" panose="02020500000000000000" pitchFamily="18" charset="-120"/>
                          </a:rPr>
                          <m:t>2</m:t>
                        </m:r>
                      </m:sup>
                    </m:sSubSup>
                    <m:r>
                      <a:rPr lang="en-US" i="1">
                        <a:latin typeface="Cambria Math" panose="02040503050406030204" pitchFamily="18" charset="0"/>
                        <a:ea typeface="PMingLiU" panose="02020500000000000000" pitchFamily="18" charset="-120"/>
                      </a:rPr>
                      <m:t>)</m:t>
                    </m:r>
                    <m:r>
                      <a:rPr lang="en-US" b="0" i="1" smtClean="0">
                        <a:latin typeface="Cambria Math" panose="02040503050406030204" pitchFamily="18" charset="0"/>
                        <a:ea typeface="PMingLiU" panose="02020500000000000000" pitchFamily="18" charset="-120"/>
                      </a:rPr>
                      <m:t> </m:t>
                    </m:r>
                  </m:oMath>
                </a14:m>
                <a:endParaRPr lang="en-US" i="1" dirty="0">
                  <a:latin typeface="Cambria Math" panose="02040503050406030204" pitchFamily="18" charset="0"/>
                  <a:ea typeface="PMingLiU" panose="02020500000000000000" pitchFamily="18" charset="-120"/>
                </a:endParaRPr>
              </a:p>
              <a:p>
                <a:pPr marL="285750" lvl="0" indent="-285750">
                  <a:buFont typeface="Wingdings" pitchFamily="2" charset="2"/>
                  <a:buChar char="Ø"/>
                </a:pPr>
                <a14:m>
                  <m:oMath xmlns:m="http://schemas.openxmlformats.org/officeDocument/2006/math">
                    <m:sSub>
                      <m:sSubPr>
                        <m:ctrlPr>
                          <a:rPr lang="en-US" i="1">
                            <a:latin typeface="Cambria Math" charset="0"/>
                            <a:ea typeface="PMingLiU" panose="02020500000000000000" pitchFamily="18" charset="-120"/>
                          </a:rPr>
                        </m:ctrlPr>
                      </m:sSubPr>
                      <m:e>
                        <m:r>
                          <a:rPr lang="en-US" i="1">
                            <a:latin typeface="Cambria Math" panose="02040503050406030204" pitchFamily="18" charset="0"/>
                            <a:ea typeface="PMingLiU" panose="02020500000000000000" pitchFamily="18" charset="-120"/>
                          </a:rPr>
                          <m:t>𝑇</m:t>
                        </m:r>
                      </m:e>
                      <m:sub>
                        <m:r>
                          <a:rPr lang="en-US" i="1">
                            <a:latin typeface="Cambria Math" panose="02040503050406030204" pitchFamily="18" charset="0"/>
                            <a:ea typeface="PMingLiU" panose="02020500000000000000" pitchFamily="18" charset="-120"/>
                          </a:rPr>
                          <m:t>𝑡</m:t>
                        </m:r>
                      </m:sub>
                    </m:sSub>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𝑖𝑠</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𝑡h𝑒</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𝑡𝑟𝑎𝑛𝑠𝑖𝑡𝑜𝑟𝑦</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𝑐𝑜𝑚𝑝𝑜𝑛𝑒𝑛𝑡</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𝑜𝑓</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𝑖𝑛𝑐𝑜𝑚𝑒</m:t>
                    </m:r>
                    <m:r>
                      <a:rPr lang="en-US" i="1">
                        <a:latin typeface="Cambria Math" panose="02040503050406030204" pitchFamily="18" charset="0"/>
                        <a:ea typeface="PMingLiU" panose="02020500000000000000" pitchFamily="18" charset="-120"/>
                      </a:rPr>
                      <m:t> </m:t>
                    </m:r>
                    <m:r>
                      <a:rPr lang="en-US" i="1">
                        <a:latin typeface="Cambria Math" panose="02040503050406030204" pitchFamily="18" charset="0"/>
                        <a:ea typeface="PMingLiU" panose="02020500000000000000" pitchFamily="18" charset="-120"/>
                      </a:rPr>
                      <m:t>𝑠h𝑜𝑐𝑘</m:t>
                    </m:r>
                    <m:r>
                      <a:rPr lang="en-US" i="1">
                        <a:latin typeface="Cambria Math" panose="02040503050406030204" pitchFamily="18" charset="0"/>
                        <a:ea typeface="PMingLiU" panose="02020500000000000000" pitchFamily="18" charset="-120"/>
                      </a:rPr>
                      <m:t>:</m:t>
                    </m:r>
                  </m:oMath>
                </a14:m>
                <a:r>
                  <a:rPr lang="en-US" i="1" dirty="0">
                    <a:latin typeface="Cambria Math" panose="02040503050406030204" pitchFamily="18" charset="0"/>
                    <a:ea typeface="PMingLiU" panose="02020500000000000000" pitchFamily="18" charset="-120"/>
                  </a:rPr>
                  <a:t>   </a:t>
                </a:r>
                <a14:m>
                  <m:oMath xmlns:m="http://schemas.openxmlformats.org/officeDocument/2006/math">
                    <m:sSub>
                      <m:sSubPr>
                        <m:ctrlPr>
                          <a:rPr lang="en-US" i="1">
                            <a:latin typeface="Cambria Math" charset="0"/>
                            <a:ea typeface="PMingLiU" panose="02020500000000000000" pitchFamily="18" charset="-120"/>
                          </a:rPr>
                        </m:ctrlPr>
                      </m:sSubPr>
                      <m:e>
                        <m:r>
                          <a:rPr lang="en-US" i="1">
                            <a:latin typeface="Cambria Math" panose="02040503050406030204" pitchFamily="18" charset="0"/>
                            <a:ea typeface="PMingLiU" panose="02020500000000000000" pitchFamily="18" charset="-120"/>
                          </a:rPr>
                          <m:t>𝑇</m:t>
                        </m:r>
                      </m:e>
                      <m:sub>
                        <m:r>
                          <a:rPr lang="en-US" i="1">
                            <a:latin typeface="Cambria Math" panose="02040503050406030204" pitchFamily="18" charset="0"/>
                            <a:ea typeface="PMingLiU" panose="02020500000000000000" pitchFamily="18" charset="-120"/>
                          </a:rPr>
                          <m:t>𝑡</m:t>
                        </m:r>
                      </m:sub>
                    </m:sSub>
                    <m:r>
                      <a:rPr lang="en-US" i="1">
                        <a:latin typeface="Cambria Math" panose="02040503050406030204" pitchFamily="18" charset="0"/>
                        <a:ea typeface="PMingLiU" panose="02020500000000000000" pitchFamily="18" charset="-120"/>
                      </a:rPr>
                      <m:t>~</m:t>
                    </m:r>
                    <m:r>
                      <a:rPr lang="en-US" i="1">
                        <a:latin typeface="Cambria Math" panose="02040503050406030204" pitchFamily="18" charset="0"/>
                        <a:ea typeface="PMingLiU" panose="02020500000000000000" pitchFamily="18" charset="-120"/>
                      </a:rPr>
                      <m:t>𝑁</m:t>
                    </m:r>
                    <m:d>
                      <m:dPr>
                        <m:ctrlPr>
                          <a:rPr lang="en-US" i="1">
                            <a:latin typeface="Cambria Math" charset="0"/>
                            <a:ea typeface="PMingLiU" panose="02020500000000000000" pitchFamily="18" charset="-120"/>
                          </a:rPr>
                        </m:ctrlPr>
                      </m:dPr>
                      <m:e>
                        <m:r>
                          <a:rPr lang="en-US" i="1">
                            <a:latin typeface="Cambria Math" panose="02040503050406030204" pitchFamily="18" charset="0"/>
                            <a:ea typeface="PMingLiU" panose="02020500000000000000" pitchFamily="18" charset="-120"/>
                          </a:rPr>
                          <m:t>0, </m:t>
                        </m:r>
                        <m:sSubSup>
                          <m:sSubSupPr>
                            <m:ctrlPr>
                              <a:rPr lang="en-US" i="1">
                                <a:latin typeface="Cambria Math" charset="0"/>
                                <a:ea typeface="PMingLiU" panose="02020500000000000000" pitchFamily="18" charset="-120"/>
                              </a:rPr>
                            </m:ctrlPr>
                          </m:sSubSupPr>
                          <m:e>
                            <m:r>
                              <a:rPr lang="en-US" i="1">
                                <a:latin typeface="Cambria Math" panose="02040503050406030204" pitchFamily="18" charset="0"/>
                                <a:ea typeface="PMingLiU" panose="02020500000000000000" pitchFamily="18" charset="-120"/>
                              </a:rPr>
                              <m:t>𝜎</m:t>
                            </m:r>
                          </m:e>
                          <m:sub>
                            <m:r>
                              <a:rPr lang="en-US" i="1">
                                <a:latin typeface="Cambria Math" panose="02040503050406030204" pitchFamily="18" charset="0"/>
                                <a:ea typeface="PMingLiU" panose="02020500000000000000" pitchFamily="18" charset="-120"/>
                              </a:rPr>
                              <m:t>𝑇</m:t>
                            </m:r>
                          </m:sub>
                          <m:sup>
                            <m:r>
                              <a:rPr lang="en-US" i="1">
                                <a:latin typeface="Cambria Math" panose="02040503050406030204" pitchFamily="18" charset="0"/>
                                <a:ea typeface="PMingLiU" panose="02020500000000000000" pitchFamily="18" charset="-120"/>
                              </a:rPr>
                              <m:t>2</m:t>
                            </m:r>
                          </m:sup>
                        </m:sSubSup>
                      </m:e>
                    </m:d>
                  </m:oMath>
                </a14:m>
                <a:endParaRPr lang="en-US" i="1" dirty="0">
                  <a:latin typeface="Cambria Math" panose="02040503050406030204" pitchFamily="18" charset="0"/>
                  <a:ea typeface="PMingLiU" panose="02020500000000000000" pitchFamily="18" charset="-120"/>
                </a:endParaRPr>
              </a:p>
              <a:p>
                <a:endParaRPr lang="en-US" i="1" dirty="0">
                  <a:latin typeface="Cambria Math" panose="02040503050406030204" pitchFamily="18" charset="0"/>
                  <a:ea typeface="PMingLiU" panose="02020500000000000000" pitchFamily="18" charset="-120"/>
                </a:endParaRPr>
              </a:p>
              <a:p>
                <a:pPr marL="0" marR="0">
                  <a:spcBef>
                    <a:spcPts val="0"/>
                  </a:spcBef>
                  <a:spcAft>
                    <a:spcPts val="0"/>
                  </a:spcAft>
                </a:pPr>
                <a:r>
                  <a:rPr lang="en-US" dirty="0">
                    <a:solidFill>
                      <a:srgbClr val="000000"/>
                    </a:solidFill>
                    <a:effectLst/>
                    <a:latin typeface="Times New Roman" panose="02020603050405020304" pitchFamily="18" charset="0"/>
                    <a:ea typeface="PMingLiU" panose="02020500000000000000" pitchFamily="18" charset="-120"/>
                  </a:rPr>
                  <a:t>The income process after the retirement (pension benefits) is modeled as deterministic: </a:t>
                </a:r>
                <a:endParaRPr lang="en-US" dirty="0">
                  <a:effectLst/>
                  <a:latin typeface="Times New Roman" panose="02020603050405020304" pitchFamily="18" charset="0"/>
                  <a:ea typeface="PMingLiU" panose="02020500000000000000" pitchFamily="18" charset="-12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i="1">
                              <a:effectLst/>
                              <a:latin typeface="Cambria Math" charset="0"/>
                              <a:ea typeface="PMingLiU" panose="02020500000000000000" pitchFamily="18" charset="-120"/>
                            </a:rPr>
                          </m:ctrlPr>
                        </m:funcPr>
                        <m:fName>
                          <m:r>
                            <m:rPr>
                              <m:sty m:val="p"/>
                            </m:rPr>
                            <a:rPr lang="en-US">
                              <a:solidFill>
                                <a:srgbClr val="000000"/>
                              </a:solidFill>
                              <a:effectLst/>
                              <a:latin typeface="Cambria Math" panose="02040503050406030204" pitchFamily="18" charset="0"/>
                              <a:ea typeface="PMingLiU" panose="02020500000000000000" pitchFamily="18" charset="-120"/>
                            </a:rPr>
                            <m:t>log</m:t>
                          </m:r>
                        </m:fName>
                        <m:e>
                          <m:d>
                            <m:dPr>
                              <m:ctrlPr>
                                <a:rPr lang="en-US" i="1">
                                  <a:effectLst/>
                                  <a:latin typeface="Cambria Math" charset="0"/>
                                  <a:ea typeface="PMingLiU" panose="02020500000000000000" pitchFamily="18" charset="-120"/>
                                </a:rPr>
                              </m:ctrlPr>
                            </m:dPr>
                            <m:e>
                              <m:sSub>
                                <m:sSubPr>
                                  <m:ctrlPr>
                                    <a:rPr lang="en-US" i="1">
                                      <a:effectLst/>
                                      <a:latin typeface="Cambria Math" charset="0"/>
                                      <a:ea typeface="PMingLiU" panose="02020500000000000000" pitchFamily="18" charset="-120"/>
                                    </a:rPr>
                                  </m:ctrlPr>
                                </m:sSubPr>
                                <m:e>
                                  <m:r>
                                    <a:rPr lang="en-US" i="1">
                                      <a:solidFill>
                                        <a:srgbClr val="000000"/>
                                      </a:solidFill>
                                      <a:effectLst/>
                                      <a:latin typeface="Cambria Math" panose="02040503050406030204" pitchFamily="18" charset="0"/>
                                      <a:ea typeface="PMingLiU" panose="02020500000000000000" pitchFamily="18" charset="-120"/>
                                    </a:rPr>
                                    <m:t>𝐼</m:t>
                                  </m:r>
                                </m:e>
                                <m:sub>
                                  <m:r>
                                    <a:rPr lang="en-US" i="1">
                                      <a:solidFill>
                                        <a:srgbClr val="000000"/>
                                      </a:solidFill>
                                      <a:effectLst/>
                                      <a:latin typeface="Cambria Math" panose="02040503050406030204" pitchFamily="18" charset="0"/>
                                      <a:ea typeface="PMingLiU" panose="02020500000000000000" pitchFamily="18" charset="-120"/>
                                    </a:rPr>
                                    <m:t>𝑡</m:t>
                                  </m:r>
                                </m:sub>
                              </m:sSub>
                            </m:e>
                          </m:d>
                        </m:e>
                      </m:func>
                      <m:r>
                        <a:rPr lang="en-US" i="1">
                          <a:solidFill>
                            <a:srgbClr val="000000"/>
                          </a:solidFill>
                          <a:effectLst/>
                          <a:latin typeface="Cambria Math" panose="02040503050406030204" pitchFamily="18" charset="0"/>
                          <a:ea typeface="PMingLiU" panose="02020500000000000000" pitchFamily="18" charset="-120"/>
                        </a:rPr>
                        <m:t>=</m:t>
                      </m:r>
                      <m:r>
                        <m:rPr>
                          <m:sty m:val="p"/>
                        </m:rPr>
                        <a:rPr lang="en-US">
                          <a:solidFill>
                            <a:srgbClr val="000000"/>
                          </a:solidFill>
                          <a:effectLst/>
                          <a:latin typeface="Cambria Math" panose="02040503050406030204" pitchFamily="18" charset="0"/>
                          <a:ea typeface="PMingLiU" panose="02020500000000000000" pitchFamily="18" charset="-120"/>
                        </a:rPr>
                        <m:t>log</m:t>
                      </m:r>
                      <m:r>
                        <a:rPr lang="en-US">
                          <a:solidFill>
                            <a:srgbClr val="000000"/>
                          </a:solidFill>
                          <a:effectLst/>
                          <a:latin typeface="Cambria Math" panose="02040503050406030204" pitchFamily="18" charset="0"/>
                          <a:ea typeface="PMingLiU" panose="02020500000000000000" pitchFamily="18" charset="-120"/>
                        </a:rPr>
                        <m:t>⁡</m:t>
                      </m:r>
                      <m:r>
                        <a:rPr lang="en-US" i="1">
                          <a:solidFill>
                            <a:srgbClr val="000000"/>
                          </a:solidFill>
                          <a:effectLst/>
                          <a:latin typeface="Cambria Math" panose="02040503050406030204" pitchFamily="18" charset="0"/>
                          <a:ea typeface="PMingLiU" panose="02020500000000000000" pitchFamily="18" charset="-120"/>
                        </a:rPr>
                        <m:t>(</m:t>
                      </m:r>
                      <m:r>
                        <a:rPr lang="en-US" i="1">
                          <a:solidFill>
                            <a:srgbClr val="000000"/>
                          </a:solidFill>
                          <a:effectLst/>
                          <a:latin typeface="Cambria Math" panose="02040503050406030204" pitchFamily="18" charset="0"/>
                          <a:ea typeface="PMingLiU" panose="02020500000000000000" pitchFamily="18" charset="-120"/>
                        </a:rPr>
                        <m:t>𝜆</m:t>
                      </m:r>
                      <m:r>
                        <a:rPr lang="en-US" i="1">
                          <a:solidFill>
                            <a:srgbClr val="000000"/>
                          </a:solidFill>
                          <a:effectLst/>
                          <a:latin typeface="Cambria Math" panose="02040503050406030204" pitchFamily="18" charset="0"/>
                          <a:ea typeface="PMingLiU" panose="02020500000000000000" pitchFamily="18" charset="-120"/>
                        </a:rPr>
                        <m:t>)+</m:t>
                      </m:r>
                      <m:r>
                        <a:rPr lang="en-US" i="1">
                          <a:solidFill>
                            <a:srgbClr val="000000"/>
                          </a:solidFill>
                          <a:effectLst/>
                          <a:latin typeface="Cambria Math" panose="02040503050406030204" pitchFamily="18" charset="0"/>
                          <a:ea typeface="PMingLiU" panose="02020500000000000000" pitchFamily="18" charset="-120"/>
                        </a:rPr>
                        <m:t>𝑓</m:t>
                      </m:r>
                      <m:r>
                        <a:rPr lang="en-US" i="1">
                          <a:solidFill>
                            <a:srgbClr val="000000"/>
                          </a:solidFill>
                          <a:effectLst/>
                          <a:latin typeface="Cambria Math" panose="02040503050406030204" pitchFamily="18" charset="0"/>
                          <a:ea typeface="PMingLiU" panose="02020500000000000000" pitchFamily="18" charset="-120"/>
                        </a:rPr>
                        <m:t>(</m:t>
                      </m:r>
                      <m:r>
                        <a:rPr lang="en-US" i="1">
                          <a:solidFill>
                            <a:srgbClr val="000000"/>
                          </a:solidFill>
                          <a:effectLst/>
                          <a:latin typeface="Cambria Math" panose="02040503050406030204" pitchFamily="18" charset="0"/>
                          <a:ea typeface="PMingLiU" panose="02020500000000000000" pitchFamily="18" charset="-120"/>
                        </a:rPr>
                        <m:t>𝐾</m:t>
                      </m:r>
                      <m:r>
                        <a:rPr lang="en-US" i="1">
                          <a:solidFill>
                            <a:srgbClr val="000000"/>
                          </a:solidFill>
                          <a:effectLst/>
                          <a:latin typeface="Cambria Math" panose="02040503050406030204" pitchFamily="18" charset="0"/>
                          <a:ea typeface="PMingLiU" panose="02020500000000000000" pitchFamily="18" charset="-120"/>
                        </a:rPr>
                        <m:t>)+</m:t>
                      </m:r>
                      <m:sSub>
                        <m:sSubPr>
                          <m:ctrlPr>
                            <a:rPr lang="en-US" i="1">
                              <a:effectLst/>
                              <a:latin typeface="Cambria Math" charset="0"/>
                              <a:ea typeface="PMingLiU" panose="02020500000000000000" pitchFamily="18" charset="-120"/>
                            </a:rPr>
                          </m:ctrlPr>
                        </m:sSubPr>
                        <m:e>
                          <m:r>
                            <a:rPr lang="en-US" i="1">
                              <a:solidFill>
                                <a:srgbClr val="000000"/>
                              </a:solidFill>
                              <a:effectLst/>
                              <a:latin typeface="Cambria Math" panose="02040503050406030204" pitchFamily="18" charset="0"/>
                              <a:ea typeface="PMingLiU" panose="02020500000000000000" pitchFamily="18" charset="-120"/>
                            </a:rPr>
                            <m:t>𝑃</m:t>
                          </m:r>
                        </m:e>
                        <m:sub>
                          <m:r>
                            <a:rPr lang="en-US" i="1">
                              <a:solidFill>
                                <a:srgbClr val="000000"/>
                              </a:solidFill>
                              <a:effectLst/>
                              <a:latin typeface="Cambria Math" panose="02040503050406030204" pitchFamily="18" charset="0"/>
                              <a:ea typeface="PMingLiU" panose="02020500000000000000" pitchFamily="18" charset="-120"/>
                            </a:rPr>
                            <m:t>𝐾</m:t>
                          </m:r>
                        </m:sub>
                      </m:sSub>
                    </m:oMath>
                  </m:oMathPara>
                </a14:m>
                <a:endParaRPr lang="en-US" dirty="0">
                  <a:effectLst/>
                  <a:latin typeface="Times New Roman" panose="02020603050405020304" pitchFamily="18" charset="0"/>
                  <a:ea typeface="PMingLiU" panose="02020500000000000000" pitchFamily="18" charset="-120"/>
                </a:endParaRPr>
              </a:p>
              <a:p>
                <a:pPr marL="0" marR="0">
                  <a:spcBef>
                    <a:spcPts val="0"/>
                  </a:spcBef>
                  <a:spcAft>
                    <a:spcPts val="0"/>
                  </a:spcAft>
                </a:pPr>
                <a:endParaRPr lang="en-US" dirty="0">
                  <a:effectLst/>
                  <a:latin typeface="Times New Roman" panose="02020603050405020304" pitchFamily="18" charset="0"/>
                  <a:ea typeface="PMingLiU" panose="02020500000000000000" pitchFamily="18" charset="-120"/>
                </a:endParaRPr>
              </a:p>
              <a:p>
                <a:pPr marL="285750" marR="0" lvl="0" indent="-285750">
                  <a:spcBef>
                    <a:spcPts val="0"/>
                  </a:spcBef>
                  <a:spcAft>
                    <a:spcPts val="0"/>
                  </a:spcAft>
                  <a:buFont typeface="Wingdings" pitchFamily="2" charset="2"/>
                  <a:buChar char="Ø"/>
                </a:pPr>
                <a14:m>
                  <m:oMath xmlns:m="http://schemas.openxmlformats.org/officeDocument/2006/math">
                    <m:r>
                      <a:rPr lang="en-US" i="1">
                        <a:solidFill>
                          <a:srgbClr val="000000"/>
                        </a:solidFill>
                        <a:effectLst/>
                        <a:latin typeface="Cambria Math" panose="02040503050406030204" pitchFamily="18" charset="0"/>
                        <a:ea typeface="PMingLiU" panose="02020500000000000000" pitchFamily="18" charset="-120"/>
                      </a:rPr>
                      <m:t>𝐾</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𝑖𝑠</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𝑡h𝑒</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𝑟𝑒𝑡𝑖𝑟𝑒𝑚𝑒𝑛𝑡</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𝑎𝑔𝑒</m:t>
                    </m:r>
                    <m:r>
                      <a:rPr lang="en-US" i="1">
                        <a:solidFill>
                          <a:srgbClr val="000000"/>
                        </a:solidFill>
                        <a:effectLst/>
                        <a:latin typeface="Cambria Math" panose="02040503050406030204" pitchFamily="18" charset="0"/>
                        <a:ea typeface="PMingLiU" panose="02020500000000000000" pitchFamily="18" charset="-120"/>
                      </a:rPr>
                      <m:t> </m:t>
                    </m:r>
                  </m:oMath>
                </a14:m>
                <a:endParaRPr lang="en-US" dirty="0">
                  <a:effectLst/>
                  <a:latin typeface="Times New Roman" panose="02020603050405020304" pitchFamily="18" charset="0"/>
                  <a:ea typeface="PMingLiU" panose="02020500000000000000" pitchFamily="18" charset="-120"/>
                </a:endParaRPr>
              </a:p>
              <a:p>
                <a:pPr marL="285750" marR="0" lvl="0" indent="-285750">
                  <a:spcBef>
                    <a:spcPts val="0"/>
                  </a:spcBef>
                  <a:spcAft>
                    <a:spcPts val="0"/>
                  </a:spcAft>
                  <a:buFont typeface="Wingdings" pitchFamily="2" charset="2"/>
                  <a:buChar char="Ø"/>
                </a:pPr>
                <a14:m>
                  <m:oMath xmlns:m="http://schemas.openxmlformats.org/officeDocument/2006/math">
                    <m:r>
                      <a:rPr lang="en-US" i="1">
                        <a:solidFill>
                          <a:srgbClr val="000000"/>
                        </a:solidFill>
                        <a:effectLst/>
                        <a:latin typeface="Cambria Math" panose="02040503050406030204" pitchFamily="18" charset="0"/>
                        <a:ea typeface="PMingLiU" panose="02020500000000000000" pitchFamily="18" charset="-120"/>
                      </a:rPr>
                      <m:t>𝜆</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𝑖𝑠</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𝑎</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𝑓𝑖𝑥𝑒𝑑</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𝑝𝑒𝑟𝑐𝑒𝑛𝑡𝑎𝑔𝑒</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𝑜𝑓</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𝑓𝑖𝑛𝑎𝑙</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𝑝𝑒𝑟𝑖𝑜𝑑</m:t>
                    </m:r>
                    <m:r>
                      <a:rPr lang="en-US" i="1">
                        <a:solidFill>
                          <a:srgbClr val="000000"/>
                        </a:solidFill>
                        <a:effectLst/>
                        <a:latin typeface="Cambria Math" panose="02040503050406030204" pitchFamily="18" charset="0"/>
                        <a:ea typeface="PMingLiU" panose="02020500000000000000" pitchFamily="18" charset="-120"/>
                      </a:rPr>
                      <m:t> </m:t>
                    </m:r>
                    <m:r>
                      <a:rPr lang="en-US" i="1">
                        <a:solidFill>
                          <a:srgbClr val="000000"/>
                        </a:solidFill>
                        <a:effectLst/>
                        <a:latin typeface="Cambria Math" panose="02040503050406030204" pitchFamily="18" charset="0"/>
                        <a:ea typeface="PMingLiU" panose="02020500000000000000" pitchFamily="18" charset="-120"/>
                      </a:rPr>
                      <m:t>𝑖𝑛𝑐𝑜𝑚𝑒</m:t>
                    </m:r>
                  </m:oMath>
                </a14:m>
                <a:r>
                  <a:rPr lang="en-US" dirty="0">
                    <a:solidFill>
                      <a:srgbClr val="000000"/>
                    </a:solidFill>
                    <a:effectLst/>
                    <a:latin typeface="Times New Roman" panose="02020603050405020304" pitchFamily="18" charset="0"/>
                    <a:ea typeface="PMingLiU" panose="02020500000000000000" pitchFamily="18" charset="-120"/>
                  </a:rPr>
                  <a:t> </a:t>
                </a:r>
                <a:endParaRPr lang="en-US" dirty="0">
                  <a:effectLst/>
                  <a:latin typeface="Times New Roman" panose="02020603050405020304" pitchFamily="18" charset="0"/>
                  <a:ea typeface="PMingLiU" panose="02020500000000000000" pitchFamily="18" charset="-120"/>
                </a:endParaRPr>
              </a:p>
            </p:txBody>
          </p:sp>
        </mc:Choice>
        <mc:Fallback xmlns="">
          <p:sp>
            <p:nvSpPr>
              <p:cNvPr id="9" name="TextBox 8">
                <a:extLst>
                  <a:ext uri="{FF2B5EF4-FFF2-40B4-BE49-F238E27FC236}">
                    <a16:creationId xmlns:a16="http://schemas.microsoft.com/office/drawing/2014/main" id="{A4E939BB-091F-1446-A39C-27A0F4912FFC}"/>
                  </a:ext>
                </a:extLst>
              </p:cNvPr>
              <p:cNvSpPr txBox="1">
                <a:spLocks noRot="1" noChangeAspect="1" noMove="1" noResize="1" noEditPoints="1" noAdjustHandles="1" noChangeArrowheads="1" noChangeShapeType="1" noTextEdit="1"/>
              </p:cNvSpPr>
              <p:nvPr/>
            </p:nvSpPr>
            <p:spPr>
              <a:xfrm>
                <a:off x="293791" y="1064489"/>
                <a:ext cx="6973703" cy="2898999"/>
              </a:xfrm>
              <a:prstGeom prst="rect">
                <a:avLst/>
              </a:prstGeom>
              <a:blipFill>
                <a:blip r:embed="rId3"/>
                <a:stretch>
                  <a:fillRect l="-364" b="-1316"/>
                </a:stretch>
              </a:blipFill>
            </p:spPr>
            <p:txBody>
              <a:bodyPr/>
              <a:lstStyle/>
              <a:p>
                <a:r>
                  <a:rPr lang="en-US">
                    <a:noFill/>
                  </a:rPr>
                  <a:t> </a:t>
                </a:r>
              </a:p>
            </p:txBody>
          </p:sp>
        </mc:Fallback>
      </mc:AlternateContent>
    </p:spTree>
    <p:extLst>
      <p:ext uri="{BB962C8B-B14F-4D97-AF65-F5344CB8AC3E}">
        <p14:creationId xmlns:p14="http://schemas.microsoft.com/office/powerpoint/2010/main" val="41228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205373" y="116391"/>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Sample Path of Income </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293791" y="809347"/>
            <a:ext cx="621600" cy="0"/>
          </a:xfrm>
          <a:prstGeom prst="straightConnector1">
            <a:avLst/>
          </a:prstGeom>
          <a:noFill/>
          <a:ln w="76200" cap="flat" cmpd="sng">
            <a:solidFill>
              <a:srgbClr val="9A6ABA"/>
            </a:solidFill>
            <a:prstDash val="solid"/>
            <a:round/>
            <a:headEnd type="none" w="sm" len="sm"/>
            <a:tailEnd type="none" w="sm" len="sm"/>
          </a:ln>
        </p:spPr>
      </p:cxnSp>
      <p:pic>
        <p:nvPicPr>
          <p:cNvPr id="3" name="Picture 2" descr="Chart, line chart&#10;&#10;Description automatically generated">
            <a:extLst>
              <a:ext uri="{FF2B5EF4-FFF2-40B4-BE49-F238E27FC236}">
                <a16:creationId xmlns:a16="http://schemas.microsoft.com/office/drawing/2014/main" xmlns="" id="{D3C82BA2-527A-884F-BF3C-8A34CBCF049A}"/>
              </a:ext>
            </a:extLst>
          </p:cNvPr>
          <p:cNvPicPr>
            <a:picLocks noChangeAspect="1"/>
          </p:cNvPicPr>
          <p:nvPr/>
        </p:nvPicPr>
        <p:blipFill rotWithShape="1">
          <a:blip r:embed="rId3"/>
          <a:srcRect t="7337"/>
          <a:stretch/>
        </p:blipFill>
        <p:spPr>
          <a:xfrm>
            <a:off x="1248355" y="1031035"/>
            <a:ext cx="6353092" cy="3777327"/>
          </a:xfrm>
          <a:prstGeom prst="rect">
            <a:avLst/>
          </a:prstGeom>
        </p:spPr>
      </p:pic>
    </p:spTree>
    <p:extLst>
      <p:ext uri="{BB962C8B-B14F-4D97-AF65-F5344CB8AC3E}">
        <p14:creationId xmlns:p14="http://schemas.microsoft.com/office/powerpoint/2010/main" val="2152143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285151" y="140061"/>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Results</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293791" y="809347"/>
            <a:ext cx="621600" cy="0"/>
          </a:xfrm>
          <a:prstGeom prst="straightConnector1">
            <a:avLst/>
          </a:prstGeom>
          <a:noFill/>
          <a:ln w="76200" cap="flat" cmpd="sng">
            <a:solidFill>
              <a:srgbClr val="9A6ABA"/>
            </a:solidFill>
            <a:prstDash val="solid"/>
            <a:round/>
            <a:headEnd type="none" w="sm" len="sm"/>
            <a:tailEnd type="none" w="sm" len="sm"/>
          </a:ln>
        </p:spPr>
      </p:cxnSp>
      <p:pic>
        <p:nvPicPr>
          <p:cNvPr id="8" name="Picture 7" descr="Chart, line chart&#10;&#10;Description automatically generated">
            <a:extLst>
              <a:ext uri="{FF2B5EF4-FFF2-40B4-BE49-F238E27FC236}">
                <a16:creationId xmlns:a16="http://schemas.microsoft.com/office/drawing/2014/main" xmlns="" id="{C4A34477-14F1-3D40-9CBB-3E83FC96BE5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179130" y="2353586"/>
            <a:ext cx="3171785" cy="205491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Chart, line chart&#10;&#10;Description automatically generated">
            <a:extLst>
              <a:ext uri="{FF2B5EF4-FFF2-40B4-BE49-F238E27FC236}">
                <a16:creationId xmlns:a16="http://schemas.microsoft.com/office/drawing/2014/main" xmlns="" id="{108086CF-BC37-F642-8159-5CFD5B4A68B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634060" y="2353586"/>
            <a:ext cx="3428763" cy="206052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xmlns="" id="{0F496029-C73F-2745-B70B-9179BAF3E652}"/>
              </a:ext>
            </a:extLst>
          </p:cNvPr>
          <p:cNvSpPr txBox="1"/>
          <p:nvPr/>
        </p:nvSpPr>
        <p:spPr>
          <a:xfrm>
            <a:off x="1686345" y="4405463"/>
            <a:ext cx="3419856"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Saving Rates vs. Shortfall Risk </a:t>
            </a:r>
          </a:p>
        </p:txBody>
      </p:sp>
      <p:sp>
        <p:nvSpPr>
          <p:cNvPr id="11" name="TextBox 10">
            <a:extLst>
              <a:ext uri="{FF2B5EF4-FFF2-40B4-BE49-F238E27FC236}">
                <a16:creationId xmlns:a16="http://schemas.microsoft.com/office/drawing/2014/main" xmlns="" id="{23747529-86C7-6A47-98E2-4C9BD71BCA26}"/>
              </a:ext>
            </a:extLst>
          </p:cNvPr>
          <p:cNvSpPr txBox="1"/>
          <p:nvPr/>
        </p:nvSpPr>
        <p:spPr>
          <a:xfrm>
            <a:off x="5143510" y="4408504"/>
            <a:ext cx="3419856"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Annual Expenses vs. Shortfall Risk </a:t>
            </a:r>
          </a:p>
        </p:txBody>
      </p:sp>
      <p:sp>
        <p:nvSpPr>
          <p:cNvPr id="13" name="TextBox 12">
            <a:extLst>
              <a:ext uri="{FF2B5EF4-FFF2-40B4-BE49-F238E27FC236}">
                <a16:creationId xmlns:a16="http://schemas.microsoft.com/office/drawing/2014/main" xmlns="" id="{F6EF2CF2-390F-5445-BE03-4FDD26DE8FB1}"/>
              </a:ext>
            </a:extLst>
          </p:cNvPr>
          <p:cNvSpPr txBox="1"/>
          <p:nvPr/>
        </p:nvSpPr>
        <p:spPr>
          <a:xfrm>
            <a:off x="293791" y="974237"/>
            <a:ext cx="7486590" cy="1169551"/>
          </a:xfrm>
          <a:prstGeom prst="rect">
            <a:avLst/>
          </a:prstGeom>
          <a:noFill/>
        </p:spPr>
        <p:txBody>
          <a:bodyPr wrap="square">
            <a:spAutoFit/>
          </a:bodyPr>
          <a:lstStyle/>
          <a:p>
            <a:pPr marL="285750" indent="-285750">
              <a:buFont typeface="Wingdings" pitchFamily="2" charset="2"/>
              <a:buChar char="§"/>
            </a:pPr>
            <a:r>
              <a:rPr lang="en-US" dirty="0">
                <a:latin typeface="Times New Roman" panose="02020603050405020304" pitchFamily="18" charset="0"/>
                <a:cs typeface="Times New Roman" panose="02020603050405020304" pitchFamily="18" charset="0"/>
              </a:rPr>
              <a:t>Through-date funds are dominant lately as they are touted for its particular focus on the longevity risk.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dirty="0">
                <a:latin typeface="Times New Roman" panose="02020603050405020304" pitchFamily="18" charset="0"/>
                <a:cs typeface="Times New Roman" panose="02020603050405020304" pitchFamily="18" charset="0"/>
              </a:rPr>
              <a:t>Surprisingly, the results show that there is no marked difference between to-date and through-date glide paths on the shortfall risk under virtually all kinds of scenarios. </a:t>
            </a:r>
          </a:p>
        </p:txBody>
      </p:sp>
    </p:spTree>
    <p:extLst>
      <p:ext uri="{BB962C8B-B14F-4D97-AF65-F5344CB8AC3E}">
        <p14:creationId xmlns:p14="http://schemas.microsoft.com/office/powerpoint/2010/main" val="1211461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160768" y="133300"/>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Results</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293791" y="809347"/>
            <a:ext cx="621600" cy="0"/>
          </a:xfrm>
          <a:prstGeom prst="straightConnector1">
            <a:avLst/>
          </a:prstGeom>
          <a:noFill/>
          <a:ln w="76200" cap="flat" cmpd="sng">
            <a:solidFill>
              <a:srgbClr val="9A6ABA"/>
            </a:solidFill>
            <a:prstDash val="solid"/>
            <a:round/>
            <a:headEnd type="none" w="sm" len="sm"/>
            <a:tailEnd type="none" w="sm" len="sm"/>
          </a:ln>
        </p:spPr>
      </p:cxnSp>
      <p:sp>
        <p:nvSpPr>
          <p:cNvPr id="10" name="TextBox 9">
            <a:extLst>
              <a:ext uri="{FF2B5EF4-FFF2-40B4-BE49-F238E27FC236}">
                <a16:creationId xmlns:a16="http://schemas.microsoft.com/office/drawing/2014/main" xmlns="" id="{0F496029-C73F-2745-B70B-9179BAF3E652}"/>
              </a:ext>
            </a:extLst>
          </p:cNvPr>
          <p:cNvSpPr txBox="1"/>
          <p:nvPr/>
        </p:nvSpPr>
        <p:spPr>
          <a:xfrm>
            <a:off x="1225169" y="4196104"/>
            <a:ext cx="3419856"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Pension Replacement Rates vs. Shortfall Risk </a:t>
            </a:r>
          </a:p>
        </p:txBody>
      </p:sp>
      <p:sp>
        <p:nvSpPr>
          <p:cNvPr id="11" name="TextBox 10">
            <a:extLst>
              <a:ext uri="{FF2B5EF4-FFF2-40B4-BE49-F238E27FC236}">
                <a16:creationId xmlns:a16="http://schemas.microsoft.com/office/drawing/2014/main" xmlns="" id="{23747529-86C7-6A47-98E2-4C9BD71BCA26}"/>
              </a:ext>
            </a:extLst>
          </p:cNvPr>
          <p:cNvSpPr txBox="1"/>
          <p:nvPr/>
        </p:nvSpPr>
        <p:spPr>
          <a:xfrm>
            <a:off x="5368144" y="4196104"/>
            <a:ext cx="2481791"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Saving Rates vs. Ending Asset Value </a:t>
            </a:r>
          </a:p>
        </p:txBody>
      </p:sp>
      <p:pic>
        <p:nvPicPr>
          <p:cNvPr id="5" name="Picture 4" descr="Chart, line chart&#10;&#10;Description automatically generated">
            <a:extLst>
              <a:ext uri="{FF2B5EF4-FFF2-40B4-BE49-F238E27FC236}">
                <a16:creationId xmlns:a16="http://schemas.microsoft.com/office/drawing/2014/main" xmlns="" id="{98761561-6D9C-9046-B089-BB9FC2B4215A}"/>
              </a:ext>
            </a:extLst>
          </p:cNvPr>
          <p:cNvPicPr>
            <a:picLocks noChangeAspect="1"/>
          </p:cNvPicPr>
          <p:nvPr/>
        </p:nvPicPr>
        <p:blipFill>
          <a:blip r:embed="rId3"/>
          <a:stretch>
            <a:fillRect/>
          </a:stretch>
        </p:blipFill>
        <p:spPr>
          <a:xfrm>
            <a:off x="4770784" y="1857980"/>
            <a:ext cx="3533388" cy="23381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xmlns="" id="{429F0BED-493E-6F4D-B3DB-F354C5A4D9D0}"/>
              </a:ext>
            </a:extLst>
          </p:cNvPr>
          <p:cNvSpPr txBox="1"/>
          <p:nvPr/>
        </p:nvSpPr>
        <p:spPr>
          <a:xfrm>
            <a:off x="828705" y="1047944"/>
            <a:ext cx="7486590" cy="584775"/>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a:t>
            </a:r>
            <a:r>
              <a:rPr lang="en-US" sz="1600" dirty="0">
                <a:latin typeface="Times New Roman" panose="02020603050405020304" pitchFamily="18" charset="0"/>
                <a:cs typeface="Times New Roman" panose="02020603050405020304" pitchFamily="18" charset="0"/>
              </a:rPr>
              <a:t> it comes to the average ending asset value (average wealth amount when people die), through-date glidepath still doesn’t display any lead. </a:t>
            </a:r>
          </a:p>
        </p:txBody>
      </p:sp>
      <p:pic>
        <p:nvPicPr>
          <p:cNvPr id="15" name="Picture 14" descr="Chart, line chart&#10;&#10;Description automatically generated">
            <a:extLst>
              <a:ext uri="{FF2B5EF4-FFF2-40B4-BE49-F238E27FC236}">
                <a16:creationId xmlns:a16="http://schemas.microsoft.com/office/drawing/2014/main" xmlns="" id="{DBC8B7A9-E9A2-8F49-9DCE-B7D5C1D60477}"/>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953362" y="1857980"/>
            <a:ext cx="3419856" cy="23381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2709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1700" y="1773862"/>
            <a:ext cx="8520600" cy="1841700"/>
          </a:xfrm>
          <a:prstGeom prst="rect">
            <a:avLst/>
          </a:prstGeom>
          <a:noFill/>
          <a:ln>
            <a:noFill/>
          </a:ln>
        </p:spPr>
        <p:txBody>
          <a:bodyPr spcFirstLastPara="1" wrap="square" lIns="91425" tIns="91425" rIns="91425" bIns="91425" anchor="t" anchorCtr="0">
            <a:noAutofit/>
          </a:bodyPr>
          <a:lstStyle/>
          <a:p>
            <a:pPr lvl="0"/>
            <a:r>
              <a:rPr lang="en-US" sz="4800" b="1" dirty="0">
                <a:latin typeface="Times New Roman" panose="02020603050405020304" pitchFamily="18" charset="0"/>
                <a:cs typeface="Times New Roman" panose="02020603050405020304" pitchFamily="18" charset="0"/>
              </a:rPr>
              <a:t>Conclusion</a:t>
            </a:r>
            <a:endParaRPr lang="en-US" sz="4800" dirty="0">
              <a:latin typeface="Times New Roman" panose="02020603050405020304" pitchFamily="18" charset="0"/>
              <a:cs typeface="Times New Roman" panose="02020603050405020304" pitchFamily="18" charset="0"/>
            </a:endParaRPr>
          </a:p>
        </p:txBody>
      </p:sp>
      <p:sp>
        <p:nvSpPr>
          <p:cNvPr id="3" name="Google Shape;89;p2">
            <a:extLst>
              <a:ext uri="{FF2B5EF4-FFF2-40B4-BE49-F238E27FC236}">
                <a16:creationId xmlns:a16="http://schemas.microsoft.com/office/drawing/2014/main" xmlns="" id="{9370CEB0-B8B7-E045-A328-2A35B0E5A9BE}"/>
              </a:ext>
            </a:extLst>
          </p:cNvPr>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03</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346237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194222" y="132665"/>
            <a:ext cx="8424900" cy="914644"/>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panose="02020603050405020304" pitchFamily="18" charset="0"/>
                <a:cs typeface="Times New Roman" panose="02020603050405020304" pitchFamily="18" charset="0"/>
              </a:rPr>
              <a:t>Stepping into the Future</a:t>
            </a:r>
            <a:endParaRPr sz="4000" dirty="0">
              <a:latin typeface="Times New Roman" panose="02020603050405020304" pitchFamily="18" charset="0"/>
              <a:cs typeface="Times New Roman" panose="02020603050405020304" pitchFamily="18" charset="0"/>
            </a:endParaRPr>
          </a:p>
        </p:txBody>
      </p:sp>
      <p:cxnSp>
        <p:nvCxnSpPr>
          <p:cNvPr id="103" name="Google Shape;103;p4"/>
          <p:cNvCxnSpPr/>
          <p:nvPr/>
        </p:nvCxnSpPr>
        <p:spPr>
          <a:xfrm>
            <a:off x="293791" y="809347"/>
            <a:ext cx="621600" cy="0"/>
          </a:xfrm>
          <a:prstGeom prst="straightConnector1">
            <a:avLst/>
          </a:prstGeom>
          <a:noFill/>
          <a:ln w="76200" cap="flat" cmpd="sng">
            <a:solidFill>
              <a:srgbClr val="9A6ABA"/>
            </a:solidFill>
            <a:prstDash val="solid"/>
            <a:round/>
            <a:headEnd type="none" w="sm" len="sm"/>
            <a:tailEnd type="none" w="sm" len="sm"/>
          </a:ln>
        </p:spPr>
      </p:cxnSp>
      <p:sp>
        <p:nvSpPr>
          <p:cNvPr id="6" name="Content Placeholder 7">
            <a:extLst>
              <a:ext uri="{FF2B5EF4-FFF2-40B4-BE49-F238E27FC236}">
                <a16:creationId xmlns:a16="http://schemas.microsoft.com/office/drawing/2014/main" xmlns="" id="{A0C7315C-4588-0C4F-BE39-381DCE388F27}"/>
              </a:ext>
            </a:extLst>
          </p:cNvPr>
          <p:cNvSpPr txBox="1">
            <a:spLocks/>
          </p:cNvSpPr>
          <p:nvPr/>
        </p:nvSpPr>
        <p:spPr>
          <a:xfrm>
            <a:off x="234133" y="1047309"/>
            <a:ext cx="8345078" cy="33031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25000"/>
              </a:lnSpc>
              <a:spcBef>
                <a:spcPts val="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1pPr>
            <a:lvl2pPr marL="914400" marR="0" lvl="1"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2pPr>
            <a:lvl3pPr marL="1371600" marR="0" lvl="2"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3pPr>
            <a:lvl4pPr marL="1828800" marR="0" lvl="3"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4pPr>
            <a:lvl5pPr marL="2286000" marR="0" lvl="4"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5pPr>
            <a:lvl6pPr marL="2743200" marR="0" lvl="5"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6pPr>
            <a:lvl7pPr marL="3200400" marR="0" lvl="6"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7pPr>
            <a:lvl8pPr marL="3657600" marR="0" lvl="7"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8pPr>
            <a:lvl9pPr marL="4114800" marR="0" lvl="8" indent="-304800" algn="l" rtl="0">
              <a:lnSpc>
                <a:spcPct val="125000"/>
              </a:lnSpc>
              <a:spcBef>
                <a:spcPts val="1600"/>
              </a:spcBef>
              <a:spcAft>
                <a:spcPts val="160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9pPr>
          </a:lstStyle>
          <a:p>
            <a:r>
              <a:rPr lang="en-US" sz="1400" dirty="0">
                <a:latin typeface="Times New Roman" panose="02020603050405020304" pitchFamily="18" charset="0"/>
                <a:cs typeface="Times New Roman" panose="02020603050405020304" pitchFamily="18" charset="0"/>
              </a:rPr>
              <a:t>A fixed glidepath, admittedly, is an imperfect strategy, but its imperfections are easily overweighed by the great simplicity and efficiency it brings to large numbers of investors.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Financial institutions continually devise new variants of target-date funds to distinguish from the pack in this competitive target-date fund arena As the products become more and more specialized, some initial attractions or benefits of aggregation may shrink or even vanish.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In selecting a suite of target-date funds, investors must keep a close eye on the ball and assess carefully whether the extra management fees for the distinguishing characteristics are genuinely worth incurring.</a:t>
            </a:r>
          </a:p>
        </p:txBody>
      </p:sp>
    </p:spTree>
    <p:extLst>
      <p:ext uri="{BB962C8B-B14F-4D97-AF65-F5344CB8AC3E}">
        <p14:creationId xmlns:p14="http://schemas.microsoft.com/office/powerpoint/2010/main" val="3587701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6950" y="190216"/>
            <a:ext cx="8520600" cy="2381534"/>
          </a:xfrm>
          <a:prstGeom prst="rect">
            <a:avLst/>
          </a:prstGeom>
          <a:noFill/>
          <a:ln>
            <a:noFill/>
          </a:ln>
        </p:spPr>
        <p:txBody>
          <a:bodyPr spcFirstLastPara="1" wrap="square" lIns="91425" tIns="91425" rIns="91425" bIns="91425" anchor="t" anchorCtr="0">
            <a:noAutofit/>
          </a:bodyPr>
          <a:lstStyle/>
          <a:p>
            <a:pPr lvl="0"/>
            <a:r>
              <a:rPr lang="en-US" sz="4800" dirty="0">
                <a:latin typeface="Times New Roman" panose="02020603050405020304" pitchFamily="18" charset="0"/>
                <a:cs typeface="Times New Roman" panose="02020603050405020304" pitchFamily="18" charset="0"/>
              </a:rPr>
              <a:t/>
            </a:r>
            <a:br>
              <a:rPr lang="en-US" sz="4800"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Optimize the Existing Glide Path by Predicted Market Movement</a:t>
            </a:r>
            <a:r>
              <a:rPr lang="en-US" sz="4800" dirty="0">
                <a:latin typeface="Times New Roman" panose="02020603050405020304" pitchFamily="18" charset="0"/>
                <a:cs typeface="Times New Roman" panose="02020603050405020304" pitchFamily="18" charset="0"/>
              </a:rPr>
              <a:t> </a:t>
            </a: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1433015" y="3326728"/>
            <a:ext cx="7546917" cy="184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10000" b="1" i="0" u="none" strike="noStrike" cap="none" dirty="0">
                <a:solidFill>
                  <a:srgbClr val="9A6ABA"/>
                </a:solidFill>
                <a:latin typeface="Montserrat"/>
                <a:ea typeface="Montserrat"/>
                <a:cs typeface="Montserrat"/>
                <a:sym typeface="Montserrat"/>
              </a:rPr>
              <a:t>Section</a:t>
            </a:r>
            <a:r>
              <a:rPr lang="zh-TW" altLang="en-US" sz="10000" b="1" i="0" u="none" strike="noStrike" cap="none" dirty="0">
                <a:solidFill>
                  <a:srgbClr val="9A6ABA"/>
                </a:solidFill>
                <a:latin typeface="Montserrat"/>
                <a:ea typeface="Montserrat"/>
                <a:cs typeface="Montserrat"/>
                <a:sym typeface="Montserrat"/>
              </a:rPr>
              <a:t> </a:t>
            </a:r>
            <a:r>
              <a:rPr lang="en-US" altLang="zh-TW" sz="10000" b="1" i="0" u="none" strike="noStrike" cap="none" dirty="0">
                <a:solidFill>
                  <a:srgbClr val="9A6ABA"/>
                </a:solidFill>
                <a:latin typeface="Montserrat"/>
                <a:ea typeface="Montserrat"/>
                <a:cs typeface="Montserrat"/>
                <a:sym typeface="Montserrat"/>
              </a:rPr>
              <a:t>III</a:t>
            </a:r>
            <a:endParaRPr sz="10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261695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6950" y="1284625"/>
            <a:ext cx="8520600" cy="1841700"/>
          </a:xfrm>
          <a:prstGeom prst="rect">
            <a:avLst/>
          </a:prstGeom>
          <a:noFill/>
          <a:ln>
            <a:noFill/>
          </a:ln>
        </p:spPr>
        <p:txBody>
          <a:bodyPr spcFirstLastPara="1" wrap="square" lIns="91425" tIns="91425" rIns="91425" bIns="91425" anchor="t" anchorCtr="0">
            <a:noAutofit/>
          </a:bodyPr>
          <a:lstStyle/>
          <a:p>
            <a:pPr lvl="0"/>
            <a:r>
              <a:rPr lang="en-US" sz="4800" b="1" dirty="0">
                <a:latin typeface="Times New Roman" panose="02020603050405020304" pitchFamily="18" charset="0"/>
                <a:cs typeface="Times New Roman" panose="02020603050405020304" pitchFamily="18" charset="0"/>
              </a:rPr>
              <a:t/>
            </a:r>
            <a:br>
              <a:rPr lang="en-US" sz="4800" b="1" dirty="0">
                <a:latin typeface="Times New Roman" panose="02020603050405020304" pitchFamily="18" charset="0"/>
                <a:cs typeface="Times New Roman" panose="02020603050405020304" pitchFamily="18" charset="0"/>
              </a:rPr>
            </a:br>
            <a:r>
              <a:rPr lang="en-US" altLang="zh-TW" sz="4800" b="1" dirty="0">
                <a:latin typeface="Times New Roman" panose="02020603050405020304" pitchFamily="18" charset="0"/>
                <a:cs typeface="Times New Roman" panose="02020603050405020304" pitchFamily="18" charset="0"/>
              </a:rPr>
              <a:t>Objectives</a:t>
            </a:r>
            <a:endParaRPr lang="en-US" sz="4800" b="1" dirty="0">
              <a:latin typeface="Times New Roman" panose="02020603050405020304" pitchFamily="18" charset="0"/>
              <a:cs typeface="Times New Roman" panose="02020603050405020304" pitchFamily="18"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01</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2427053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23775"/>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Objectives</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233294" y="980848"/>
            <a:ext cx="4256409" cy="3390855"/>
          </a:xfrm>
          <a:prstGeom prst="rect">
            <a:avLst/>
          </a:prstGeom>
          <a:noFill/>
          <a:ln>
            <a:noFill/>
          </a:ln>
        </p:spPr>
        <p:txBody>
          <a:bodyPr spcFirstLastPara="1" wrap="square" lIns="91425" tIns="91425" rIns="91425" bIns="91425" anchor="t" anchorCtr="0">
            <a:noAutofit/>
          </a:bodyPr>
          <a:lstStyle/>
          <a:p>
            <a:r>
              <a:rPr lang="en-US" dirty="0">
                <a:latin typeface="Times" pitchFamily="2" charset="0"/>
                <a:cs typeface="Times New Roman" panose="02020603050405020304" pitchFamily="18" charset="0"/>
              </a:rPr>
              <a:t>The glide path is typically based on </a:t>
            </a:r>
            <a:r>
              <a:rPr lang="en-US" b="1" dirty="0">
                <a:solidFill>
                  <a:srgbClr val="57058D"/>
                </a:solidFill>
                <a:latin typeface="Times" pitchFamily="2" charset="0"/>
                <a:cs typeface="Times New Roman" panose="02020603050405020304" pitchFamily="18" charset="0"/>
              </a:rPr>
              <a:t>investor’s time horizon</a:t>
            </a:r>
            <a:r>
              <a:rPr lang="en-US" dirty="0">
                <a:latin typeface="Times" pitchFamily="2" charset="0"/>
                <a:cs typeface="Times New Roman" panose="02020603050405020304" pitchFamily="18" charset="0"/>
              </a:rPr>
              <a:t> while ignoring market environments and potential movement, it could lead to a substandard outcome.</a:t>
            </a:r>
          </a:p>
          <a:p>
            <a:r>
              <a:rPr lang="en-US" dirty="0">
                <a:latin typeface="Times" pitchFamily="2" charset="0"/>
                <a:cs typeface="Times New Roman" panose="02020603050405020304" pitchFamily="18" charset="0"/>
              </a:rPr>
              <a:t>Take 1290 Retirement 2020 Funds as instance, as time approaches retirement year (2020</a:t>
            </a:r>
            <a:r>
              <a:rPr lang="en-US" altLang="zh-TW" dirty="0">
                <a:latin typeface="Times" pitchFamily="2" charset="0"/>
                <a:cs typeface="Times New Roman" panose="02020603050405020304" pitchFamily="18" charset="0"/>
              </a:rPr>
              <a:t>),</a:t>
            </a:r>
            <a:r>
              <a:rPr lang="zh-TW" altLang="en-US" dirty="0">
                <a:latin typeface="Times" pitchFamily="2" charset="0"/>
                <a:cs typeface="Times New Roman" panose="02020603050405020304" pitchFamily="18" charset="0"/>
              </a:rPr>
              <a:t> </a:t>
            </a:r>
            <a:r>
              <a:rPr lang="en-US" dirty="0">
                <a:latin typeface="Times" pitchFamily="2" charset="0"/>
                <a:cs typeface="Times New Roman" panose="02020603050405020304" pitchFamily="18" charset="0"/>
              </a:rPr>
              <a:t>the allocation becomes more conservative.</a:t>
            </a:r>
          </a:p>
          <a:p>
            <a:r>
              <a:rPr lang="en-US" altLang="zh-TW" dirty="0">
                <a:latin typeface="Times" pitchFamily="2" charset="0"/>
                <a:cs typeface="Times New Roman" panose="02020603050405020304" pitchFamily="18" charset="0"/>
              </a:rPr>
              <a:t>W</a:t>
            </a:r>
            <a:r>
              <a:rPr lang="en-US" dirty="0">
                <a:latin typeface="Times" pitchFamily="2" charset="0"/>
                <a:cs typeface="Times New Roman" panose="02020603050405020304" pitchFamily="18" charset="0"/>
              </a:rPr>
              <a:t>e will </a:t>
            </a:r>
            <a:r>
              <a:rPr lang="en-US" b="1" dirty="0">
                <a:solidFill>
                  <a:srgbClr val="57058D"/>
                </a:solidFill>
                <a:latin typeface="Times" pitchFamily="2" charset="0"/>
                <a:cs typeface="Times New Roman" panose="02020603050405020304" pitchFamily="18" charset="0"/>
              </a:rPr>
              <a:t>utilize machine-learning frameworks (</a:t>
            </a:r>
            <a:r>
              <a:rPr lang="en-US" b="1" dirty="0" err="1">
                <a:solidFill>
                  <a:srgbClr val="57058D"/>
                </a:solidFill>
                <a:latin typeface="Times" pitchFamily="2" charset="0"/>
                <a:cs typeface="Times New Roman" panose="02020603050405020304" pitchFamily="18" charset="0"/>
              </a:rPr>
              <a:t>XGBoost</a:t>
            </a:r>
            <a:r>
              <a:rPr lang="en-US" b="1" dirty="0">
                <a:solidFill>
                  <a:srgbClr val="57058D"/>
                </a:solidFill>
                <a:latin typeface="Times" pitchFamily="2" charset="0"/>
                <a:cs typeface="Times New Roman" panose="02020603050405020304" pitchFamily="18" charset="0"/>
              </a:rPr>
              <a:t>) to predict the market movement, and optimize the existing glide path by predicted market movements to enhance the returns and reduce the risks</a:t>
            </a:r>
            <a:r>
              <a:rPr lang="en-US" dirty="0">
                <a:latin typeface="Times" pitchFamily="2" charset="0"/>
                <a:cs typeface="Times New Roman" panose="02020603050405020304" pitchFamily="18" charset="0"/>
              </a:rPr>
              <a:t>. </a:t>
            </a:r>
          </a:p>
        </p:txBody>
      </p:sp>
      <p:pic>
        <p:nvPicPr>
          <p:cNvPr id="4" name="Picture 3">
            <a:extLst>
              <a:ext uri="{FF2B5EF4-FFF2-40B4-BE49-F238E27FC236}">
                <a16:creationId xmlns:a16="http://schemas.microsoft.com/office/drawing/2014/main" xmlns="" id="{ED697A85-92DA-8941-8F9F-135E1A4DC17B}"/>
              </a:ext>
            </a:extLst>
          </p:cNvPr>
          <p:cNvPicPr>
            <a:picLocks noChangeAspect="1"/>
          </p:cNvPicPr>
          <p:nvPr/>
        </p:nvPicPr>
        <p:blipFill>
          <a:blip r:embed="rId3"/>
          <a:stretch>
            <a:fillRect/>
          </a:stretch>
        </p:blipFill>
        <p:spPr>
          <a:xfrm>
            <a:off x="4654299" y="1153318"/>
            <a:ext cx="3873996" cy="2836863"/>
          </a:xfrm>
          <a:prstGeom prst="rect">
            <a:avLst/>
          </a:prstGeom>
        </p:spPr>
      </p:pic>
      <p:sp>
        <p:nvSpPr>
          <p:cNvPr id="9" name="TextBox 8">
            <a:extLst>
              <a:ext uri="{FF2B5EF4-FFF2-40B4-BE49-F238E27FC236}">
                <a16:creationId xmlns:a16="http://schemas.microsoft.com/office/drawing/2014/main" xmlns="" id="{C4C11CD7-6919-5148-AEA3-18452D75D3B7}"/>
              </a:ext>
            </a:extLst>
          </p:cNvPr>
          <p:cNvSpPr txBox="1"/>
          <p:nvPr/>
        </p:nvSpPr>
        <p:spPr>
          <a:xfrm>
            <a:off x="4984945" y="4024151"/>
            <a:ext cx="336823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1290 Retirement Fund (Source: 1290 Funds, 2021) </a:t>
            </a:r>
            <a:endParaRPr lang="en-US" sz="12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44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82296" y="264826"/>
            <a:ext cx="4032504" cy="767765"/>
          </a:xfrm>
          <a:prstGeom prst="rect">
            <a:avLst/>
          </a:prstGeom>
          <a:noFill/>
          <a:ln>
            <a:noFill/>
          </a:ln>
        </p:spPr>
        <p:txBody>
          <a:bodyPr spcFirstLastPara="1" wrap="square" lIns="91425" tIns="91425" rIns="91425" bIns="91425" anchor="t" anchorCtr="0">
            <a:noAutofit/>
          </a:bodyPr>
          <a:lstStyle/>
          <a:p>
            <a:pPr marL="0" lvl="0" indent="0" algn="r" rtl="0">
              <a:lnSpc>
                <a:spcPct val="85000"/>
              </a:lnSpc>
              <a:spcBef>
                <a:spcPts val="0"/>
              </a:spcBef>
              <a:spcAft>
                <a:spcPts val="0"/>
              </a:spcAft>
              <a:buSzPts val="4200"/>
              <a:buNone/>
            </a:pPr>
            <a:r>
              <a:rPr lang="en-US" sz="4000" dirty="0">
                <a:latin typeface="Times New Roman" charset="0"/>
                <a:ea typeface="Times New Roman" charset="0"/>
                <a:cs typeface="Times New Roman" charset="0"/>
              </a:rPr>
              <a:t>Target Date Fund</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287528" y="884988"/>
            <a:ext cx="8329613" cy="3155983"/>
          </a:xfrm>
          <a:prstGeom prst="rect">
            <a:avLst/>
          </a:prstGeom>
          <a:noFill/>
          <a:ln>
            <a:noFill/>
          </a:ln>
        </p:spPr>
        <p:txBody>
          <a:bodyPr spcFirstLastPara="1" wrap="square" lIns="91425" tIns="91425" rIns="91425" bIns="91425" anchor="t" anchorCtr="0">
            <a:noAutofit/>
          </a:bodyPr>
          <a:lstStyle/>
          <a:p>
            <a:pPr lvl="0"/>
            <a:r>
              <a:rPr lang="en" dirty="0">
                <a:latin typeface="Times New Roman" charset="0"/>
                <a:ea typeface="Times New Roman" charset="0"/>
                <a:cs typeface="Times New Roman" charset="0"/>
              </a:rPr>
              <a:t>A target-date fund is a class of mutual funds that periodically rebalances asset class weights </a:t>
            </a:r>
            <a:r>
              <a:rPr lang="en-US" dirty="0">
                <a:latin typeface="Times New Roman" charset="0"/>
                <a:ea typeface="Times New Roman" charset="0"/>
                <a:cs typeface="Times New Roman" charset="0"/>
              </a:rPr>
              <a:t>according to risk preferences of different life stages. </a:t>
            </a:r>
          </a:p>
          <a:p>
            <a:pPr lvl="0"/>
            <a:r>
              <a:rPr lang="en-US" dirty="0">
                <a:latin typeface="Times New Roman" charset="0"/>
                <a:ea typeface="Times New Roman" charset="0"/>
                <a:cs typeface="Times New Roman" charset="0"/>
              </a:rPr>
              <a:t>Available</a:t>
            </a:r>
            <a:r>
              <a:rPr lang="en-US" b="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in many Defined Contribution plans and Individual Retirement Accounts(IRAs). </a:t>
            </a:r>
          </a:p>
          <a:p>
            <a:pPr lvl="0"/>
            <a:r>
              <a:rPr lang="en-US" dirty="0">
                <a:latin typeface="Times New Roman" charset="0"/>
                <a:ea typeface="Times New Roman" charset="0"/>
                <a:cs typeface="Times New Roman" charset="0"/>
              </a:rPr>
              <a:t>Fund of Funds</a:t>
            </a:r>
            <a:endParaRPr dirty="0">
              <a:latin typeface="Times New Roman" charset="0"/>
              <a:ea typeface="Times New Roman" charset="0"/>
              <a:cs typeface="Times New Roman" charset="0"/>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5766" t="20968" r="44455" b="74396"/>
          <a:stretch/>
        </p:blipFill>
        <p:spPr>
          <a:xfrm>
            <a:off x="4310458" y="2170878"/>
            <a:ext cx="3273552" cy="238391"/>
          </a:xfrm>
          <a:prstGeom prst="rect">
            <a:avLst/>
          </a:prstGeom>
        </p:spPr>
      </p:pic>
      <p:grpSp>
        <p:nvGrpSpPr>
          <p:cNvPr id="14" name="Group 13"/>
          <p:cNvGrpSpPr/>
          <p:nvPr/>
        </p:nvGrpSpPr>
        <p:grpSpPr>
          <a:xfrm>
            <a:off x="378013" y="2173177"/>
            <a:ext cx="3841960" cy="2240280"/>
            <a:chOff x="406399" y="2058703"/>
            <a:chExt cx="3841960" cy="2240280"/>
          </a:xfrm>
        </p:grpSpPr>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48062" t="24889" r="22383" b="31556"/>
            <a:stretch/>
          </p:blipFill>
          <p:spPr>
            <a:xfrm>
              <a:off x="1816055" y="2058703"/>
              <a:ext cx="2432304" cy="2240280"/>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173" t="24889" r="79524" b="31556"/>
            <a:stretch/>
          </p:blipFill>
          <p:spPr>
            <a:xfrm>
              <a:off x="406399" y="2058703"/>
              <a:ext cx="1423947" cy="2240280"/>
            </a:xfrm>
            <a:prstGeom prst="rect">
              <a:avLst/>
            </a:prstGeom>
          </p:spPr>
        </p:pic>
      </p:grpSp>
      <p:grpSp>
        <p:nvGrpSpPr>
          <p:cNvPr id="8" name="Group 7"/>
          <p:cNvGrpSpPr/>
          <p:nvPr/>
        </p:nvGrpSpPr>
        <p:grpSpPr>
          <a:xfrm>
            <a:off x="4322286" y="2409269"/>
            <a:ext cx="4500087" cy="1911439"/>
            <a:chOff x="209296" y="2394746"/>
            <a:chExt cx="4973564" cy="2156352"/>
          </a:xfrm>
        </p:grpSpPr>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89685" t="39906" r="3388" b="3846"/>
            <a:stretch/>
          </p:blipFill>
          <p:spPr>
            <a:xfrm>
              <a:off x="4549408" y="2394746"/>
              <a:ext cx="633452" cy="2156352"/>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623" t="39906" r="51777" b="3846"/>
            <a:stretch/>
          </p:blipFill>
          <p:spPr>
            <a:xfrm>
              <a:off x="209296" y="2394746"/>
              <a:ext cx="4352545" cy="2156352"/>
            </a:xfrm>
            <a:prstGeom prst="rect">
              <a:avLst/>
            </a:prstGeom>
          </p:spPr>
        </p:pic>
      </p:grpSp>
      <p:sp>
        <p:nvSpPr>
          <p:cNvPr id="15" name="TextBox 14"/>
          <p:cNvSpPr txBox="1"/>
          <p:nvPr/>
        </p:nvSpPr>
        <p:spPr>
          <a:xfrm>
            <a:off x="3711631" y="4461876"/>
            <a:ext cx="4905510" cy="276999"/>
          </a:xfrm>
          <a:prstGeom prst="rect">
            <a:avLst/>
          </a:prstGeom>
          <a:noFill/>
        </p:spPr>
        <p:txBody>
          <a:bodyPr wrap="none" rtlCol="0">
            <a:spAutoFit/>
          </a:bodyPr>
          <a:lstStyle/>
          <a:p>
            <a:r>
              <a:rPr lang="en-US" sz="1200" dirty="0">
                <a:solidFill>
                  <a:schemeClr val="bg2"/>
                </a:solidFill>
                <a:latin typeface="Times New Roman" charset="0"/>
                <a:ea typeface="Times New Roman" charset="0"/>
                <a:cs typeface="Times New Roman" charset="0"/>
              </a:rPr>
              <a:t>(Source: https://</a:t>
            </a:r>
            <a:r>
              <a:rPr lang="en-US" sz="1200" dirty="0" err="1">
                <a:solidFill>
                  <a:schemeClr val="bg2"/>
                </a:solidFill>
                <a:latin typeface="Times New Roman" charset="0"/>
                <a:ea typeface="Times New Roman" charset="0"/>
                <a:cs typeface="Times New Roman" charset="0"/>
              </a:rPr>
              <a:t>investor.vanguard.com</a:t>
            </a:r>
            <a:r>
              <a:rPr lang="en-US" sz="1200" dirty="0">
                <a:solidFill>
                  <a:schemeClr val="bg2"/>
                </a:solidFill>
                <a:latin typeface="Times New Roman" charset="0"/>
                <a:ea typeface="Times New Roman" charset="0"/>
                <a:cs typeface="Times New Roman" charset="0"/>
              </a:rPr>
              <a:t>/mutual-funds/profile/portfolio/</a:t>
            </a:r>
            <a:r>
              <a:rPr lang="en-US" sz="1200" dirty="0" err="1">
                <a:solidFill>
                  <a:schemeClr val="bg2"/>
                </a:solidFill>
                <a:latin typeface="Times New Roman" charset="0"/>
                <a:ea typeface="Times New Roman" charset="0"/>
                <a:cs typeface="Times New Roman" charset="0"/>
              </a:rPr>
              <a:t>vtivx</a:t>
            </a:r>
            <a:r>
              <a:rPr lang="en-US" sz="1200" dirty="0">
                <a:solidFill>
                  <a:schemeClr val="bg2"/>
                </a:solidFill>
                <a:latin typeface="Times New Roman" charset="0"/>
                <a:ea typeface="Times New Roman" charset="0"/>
                <a:cs typeface="Times New Roman" charset="0"/>
              </a:rPr>
              <a: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925"/>
    </mc:Choice>
    <mc:Fallback>
      <p:transition spd="slow" advTm="53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06450" y="1705329"/>
            <a:ext cx="8520600" cy="1841700"/>
          </a:xfrm>
          <a:prstGeom prst="rect">
            <a:avLst/>
          </a:prstGeom>
          <a:noFill/>
          <a:ln>
            <a:noFill/>
          </a:ln>
        </p:spPr>
        <p:txBody>
          <a:bodyPr spcFirstLastPara="1" wrap="square" lIns="91425" tIns="91425" rIns="91425" bIns="91425" anchor="t" anchorCtr="0">
            <a:noAutofit/>
          </a:bodyPr>
          <a:lstStyle/>
          <a:p>
            <a:pPr lvl="0"/>
            <a:r>
              <a:rPr lang="en-US" altLang="zh-TW" sz="4800" b="1" dirty="0">
                <a:latin typeface="Times New Roman" panose="02020603050405020304" pitchFamily="18" charset="0"/>
                <a:cs typeface="Times New Roman" panose="02020603050405020304" pitchFamily="18" charset="0"/>
              </a:rPr>
              <a:t>Methodology</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&amp;</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Results</a:t>
            </a:r>
            <a:endParaRPr lang="en-US" sz="4800" b="1" dirty="0">
              <a:latin typeface="Times New Roman" panose="02020603050405020304" pitchFamily="18" charset="0"/>
              <a:cs typeface="Times New Roman" panose="02020603050405020304" pitchFamily="18"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02</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149382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Methodology</a:t>
            </a:r>
            <a:endParaRPr sz="4000" dirty="0">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xmlns="" id="{C25291F5-DD84-DD40-872C-851FDC30A819}"/>
              </a:ext>
            </a:extLst>
          </p:cNvPr>
          <p:cNvSpPr/>
          <p:nvPr/>
        </p:nvSpPr>
        <p:spPr>
          <a:xfrm>
            <a:off x="2408974" y="2993790"/>
            <a:ext cx="4928616" cy="75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Build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based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predicted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corresponding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a:t>
            </a:r>
            <a:endParaRPr lang="en-US" dirty="0">
              <a:latin typeface="Times New Roman" panose="02020603050405020304" pitchFamily="18" charset="0"/>
              <a:cs typeface="Times New Roman" panose="02020603050405020304" pitchFamily="18" charset="0"/>
            </a:endParaRPr>
          </a:p>
        </p:txBody>
      </p:sp>
      <p:sp>
        <p:nvSpPr>
          <p:cNvPr id="12" name="Rounded Rectangle 11">
            <a:extLst>
              <a:ext uri="{FF2B5EF4-FFF2-40B4-BE49-F238E27FC236}">
                <a16:creationId xmlns:a16="http://schemas.microsoft.com/office/drawing/2014/main" xmlns="" id="{00634B72-1DD8-D14C-9B74-454CCB638BAF}"/>
              </a:ext>
            </a:extLst>
          </p:cNvPr>
          <p:cNvSpPr/>
          <p:nvPr/>
        </p:nvSpPr>
        <p:spPr>
          <a:xfrm>
            <a:off x="2409230" y="4049654"/>
            <a:ext cx="4928105" cy="75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err="1">
                <a:latin typeface="Times New Roman" panose="02020603050405020304" pitchFamily="18" charset="0"/>
                <a:cs typeface="Times New Roman" panose="02020603050405020304" pitchFamily="18" charset="0"/>
              </a:rPr>
              <a:t>Backtesting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comparing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performance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paths</a:t>
            </a:r>
            <a:endParaRPr lang="en-US" dirty="0">
              <a:latin typeface="Times New Roman" panose="02020603050405020304" pitchFamily="18" charset="0"/>
              <a:cs typeface="Times New Roman" panose="02020603050405020304" pitchFamily="18" charset="0"/>
            </a:endParaRPr>
          </a:p>
        </p:txBody>
      </p:sp>
      <p:sp>
        <p:nvSpPr>
          <p:cNvPr id="15" name="Down Arrow 14">
            <a:extLst>
              <a:ext uri="{FF2B5EF4-FFF2-40B4-BE49-F238E27FC236}">
                <a16:creationId xmlns:a16="http://schemas.microsoft.com/office/drawing/2014/main" xmlns="" id="{7C39740B-26EC-BD49-9297-FF51FD159618}"/>
              </a:ext>
            </a:extLst>
          </p:cNvPr>
          <p:cNvSpPr/>
          <p:nvPr/>
        </p:nvSpPr>
        <p:spPr>
          <a:xfrm>
            <a:off x="4654822" y="2696007"/>
            <a:ext cx="235390" cy="461726"/>
          </a:xfrm>
          <a:prstGeom prst="downArrow">
            <a:avLst/>
          </a:prstGeom>
          <a:solidFill>
            <a:srgbClr val="9A6ABA"/>
          </a:solidFill>
          <a:ln>
            <a:solidFill>
              <a:srgbClr val="70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xmlns="" id="{FA036CDE-591B-F345-B556-41549A0E25A4}"/>
              </a:ext>
            </a:extLst>
          </p:cNvPr>
          <p:cNvSpPr/>
          <p:nvPr/>
        </p:nvSpPr>
        <p:spPr>
          <a:xfrm>
            <a:off x="2408974" y="1965412"/>
            <a:ext cx="4928616" cy="75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Determine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for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each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endParaRPr lang="en-US"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xmlns="" id="{9E5AE8DD-1E62-1A45-B58A-2DFF039B1898}"/>
              </a:ext>
            </a:extLst>
          </p:cNvPr>
          <p:cNvSpPr/>
          <p:nvPr/>
        </p:nvSpPr>
        <p:spPr>
          <a:xfrm>
            <a:off x="4654822" y="1654605"/>
            <a:ext cx="235390" cy="461726"/>
          </a:xfrm>
          <a:prstGeom prst="downArrow">
            <a:avLst/>
          </a:prstGeom>
          <a:solidFill>
            <a:srgbClr val="9A6ABA"/>
          </a:solidFill>
          <a:ln>
            <a:solidFill>
              <a:srgbClr val="70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xmlns="" id="{E5DD8E7C-4441-C942-8E9C-041636C2AF22}"/>
              </a:ext>
            </a:extLst>
          </p:cNvPr>
          <p:cNvSpPr/>
          <p:nvPr/>
        </p:nvSpPr>
        <p:spPr>
          <a:xfrm>
            <a:off x="2408974" y="937034"/>
            <a:ext cx="4928616" cy="75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Predicting</a:t>
            </a:r>
            <a:r>
              <a:rPr lang="en-US" dirty="0"/>
              <a:t> </a:t>
            </a:r>
            <a:r>
              <a:rPr lang="en-US" dirty="0">
                <a:latin typeface="Times New Roman" panose="02020603050405020304" pitchFamily="18" charset="0"/>
                <a:cs typeface="Times New Roman" panose="02020603050405020304" pitchFamily="18" charset="0"/>
              </a:rPr>
              <a:t>Market Movement by </a:t>
            </a:r>
            <a:r>
              <a:rPr lang="en-US"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sp>
        <p:nvSpPr>
          <p:cNvPr id="16" name="Down Arrow 15">
            <a:extLst>
              <a:ext uri="{FF2B5EF4-FFF2-40B4-BE49-F238E27FC236}">
                <a16:creationId xmlns:a16="http://schemas.microsoft.com/office/drawing/2014/main" xmlns="" id="{B9CE210B-F4A2-9741-BAD0-E5CA5CA78257}"/>
              </a:ext>
            </a:extLst>
          </p:cNvPr>
          <p:cNvSpPr/>
          <p:nvPr/>
        </p:nvSpPr>
        <p:spPr>
          <a:xfrm>
            <a:off x="4654822" y="3745227"/>
            <a:ext cx="235390" cy="461726"/>
          </a:xfrm>
          <a:prstGeom prst="downArrow">
            <a:avLst/>
          </a:prstGeom>
          <a:solidFill>
            <a:srgbClr val="9A6ABA"/>
          </a:solidFill>
          <a:ln>
            <a:solidFill>
              <a:srgbClr val="70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85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Methodology</a:t>
            </a:r>
            <a:endParaRPr sz="4000" dirty="0">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xmlns="" id="{C25291F5-DD84-DD40-872C-851FDC30A819}"/>
              </a:ext>
            </a:extLst>
          </p:cNvPr>
          <p:cNvSpPr/>
          <p:nvPr/>
        </p:nvSpPr>
        <p:spPr>
          <a:xfrm>
            <a:off x="2408974" y="2993790"/>
            <a:ext cx="4928616"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Build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based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predicted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corresponding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a:t>
            </a:r>
            <a:endParaRPr lang="en-US" dirty="0">
              <a:latin typeface="Times New Roman" panose="02020603050405020304" pitchFamily="18" charset="0"/>
              <a:cs typeface="Times New Roman" panose="02020603050405020304" pitchFamily="18" charset="0"/>
            </a:endParaRPr>
          </a:p>
        </p:txBody>
      </p:sp>
      <p:sp>
        <p:nvSpPr>
          <p:cNvPr id="12" name="Rounded Rectangle 11">
            <a:extLst>
              <a:ext uri="{FF2B5EF4-FFF2-40B4-BE49-F238E27FC236}">
                <a16:creationId xmlns:a16="http://schemas.microsoft.com/office/drawing/2014/main" xmlns="" id="{00634B72-1DD8-D14C-9B74-454CCB638BAF}"/>
              </a:ext>
            </a:extLst>
          </p:cNvPr>
          <p:cNvSpPr/>
          <p:nvPr/>
        </p:nvSpPr>
        <p:spPr>
          <a:xfrm>
            <a:off x="2409230" y="4049654"/>
            <a:ext cx="4928105"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err="1">
                <a:latin typeface="Times New Roman" panose="02020603050405020304" pitchFamily="18" charset="0"/>
                <a:cs typeface="Times New Roman" panose="02020603050405020304" pitchFamily="18" charset="0"/>
              </a:rPr>
              <a:t>Backtesting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comparing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performance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paths</a:t>
            </a:r>
            <a:endParaRPr lang="en-US" dirty="0">
              <a:latin typeface="Times New Roman" panose="02020603050405020304" pitchFamily="18" charset="0"/>
              <a:cs typeface="Times New Roman" panose="02020603050405020304" pitchFamily="18" charset="0"/>
            </a:endParaRPr>
          </a:p>
        </p:txBody>
      </p:sp>
      <p:sp>
        <p:nvSpPr>
          <p:cNvPr id="15" name="Down Arrow 14">
            <a:extLst>
              <a:ext uri="{FF2B5EF4-FFF2-40B4-BE49-F238E27FC236}">
                <a16:creationId xmlns:a16="http://schemas.microsoft.com/office/drawing/2014/main" xmlns="" id="{7C39740B-26EC-BD49-9297-FF51FD159618}"/>
              </a:ext>
            </a:extLst>
          </p:cNvPr>
          <p:cNvSpPr/>
          <p:nvPr/>
        </p:nvSpPr>
        <p:spPr>
          <a:xfrm>
            <a:off x="4654822" y="2696007"/>
            <a:ext cx="235390" cy="461726"/>
          </a:xfrm>
          <a:prstGeom prst="downArrow">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xmlns="" id="{FA036CDE-591B-F345-B556-41549A0E25A4}"/>
              </a:ext>
            </a:extLst>
          </p:cNvPr>
          <p:cNvSpPr/>
          <p:nvPr/>
        </p:nvSpPr>
        <p:spPr>
          <a:xfrm>
            <a:off x="2408974" y="1965412"/>
            <a:ext cx="4928616"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Determine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for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each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endParaRPr lang="en-US"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xmlns="" id="{9E5AE8DD-1E62-1A45-B58A-2DFF039B1898}"/>
              </a:ext>
            </a:extLst>
          </p:cNvPr>
          <p:cNvSpPr/>
          <p:nvPr/>
        </p:nvSpPr>
        <p:spPr>
          <a:xfrm>
            <a:off x="4654822" y="1654605"/>
            <a:ext cx="235390" cy="461726"/>
          </a:xfrm>
          <a:prstGeom prst="downArrow">
            <a:avLst/>
          </a:prstGeom>
          <a:solidFill>
            <a:srgbClr val="9A6ABA"/>
          </a:solidFill>
          <a:ln>
            <a:solidFill>
              <a:srgbClr val="70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xmlns="" id="{E5DD8E7C-4441-C942-8E9C-041636C2AF22}"/>
              </a:ext>
            </a:extLst>
          </p:cNvPr>
          <p:cNvSpPr/>
          <p:nvPr/>
        </p:nvSpPr>
        <p:spPr>
          <a:xfrm>
            <a:off x="2408974" y="937034"/>
            <a:ext cx="4928616" cy="75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Predicting</a:t>
            </a:r>
            <a:r>
              <a:rPr lang="en-US" dirty="0"/>
              <a:t> </a:t>
            </a:r>
            <a:r>
              <a:rPr lang="en-US" dirty="0">
                <a:latin typeface="Times New Roman" panose="02020603050405020304" pitchFamily="18" charset="0"/>
                <a:cs typeface="Times New Roman" panose="02020603050405020304" pitchFamily="18" charset="0"/>
              </a:rPr>
              <a:t>Market Movement by </a:t>
            </a:r>
            <a:r>
              <a:rPr lang="en-US"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sp>
        <p:nvSpPr>
          <p:cNvPr id="16" name="Down Arrow 15">
            <a:extLst>
              <a:ext uri="{FF2B5EF4-FFF2-40B4-BE49-F238E27FC236}">
                <a16:creationId xmlns:a16="http://schemas.microsoft.com/office/drawing/2014/main" xmlns="" id="{B9CE210B-F4A2-9741-BAD0-E5CA5CA78257}"/>
              </a:ext>
            </a:extLst>
          </p:cNvPr>
          <p:cNvSpPr/>
          <p:nvPr/>
        </p:nvSpPr>
        <p:spPr>
          <a:xfrm>
            <a:off x="4654822" y="3745227"/>
            <a:ext cx="235390" cy="461726"/>
          </a:xfrm>
          <a:prstGeom prst="downArrow">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079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233293" y="213083"/>
            <a:ext cx="8677413"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panose="02020603050405020304" pitchFamily="18" charset="0"/>
                <a:cs typeface="Times New Roman" panose="02020603050405020304" pitchFamily="18" charset="0"/>
              </a:rPr>
              <a:t>Machine-learning model: </a:t>
            </a:r>
            <a:r>
              <a:rPr lang="en-US" sz="4000" dirty="0" err="1">
                <a:latin typeface="Times New Roman" panose="02020603050405020304" pitchFamily="18" charset="0"/>
                <a:cs typeface="Times New Roman" panose="02020603050405020304" pitchFamily="18" charset="0"/>
              </a:rPr>
              <a:t>XGBoost</a:t>
            </a:r>
            <a:r>
              <a:rPr lang="en-US" sz="4000" dirty="0">
                <a:latin typeface="Times New Roman" panose="02020603050405020304" pitchFamily="18" charset="0"/>
                <a:cs typeface="Times New Roman" panose="02020603050405020304" pitchFamily="18" charset="0"/>
              </a:rPr>
              <a:t> </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233294" y="980848"/>
            <a:ext cx="4578486" cy="4092858"/>
          </a:xfrm>
          <a:prstGeom prst="rect">
            <a:avLst/>
          </a:prstGeom>
          <a:noFill/>
          <a:ln>
            <a:noFill/>
          </a:ln>
        </p:spPr>
        <p:txBody>
          <a:bodyPr spcFirstLastPara="1" wrap="square" lIns="91425" tIns="91425" rIns="91425" bIns="91425" anchor="t" anchorCtr="0">
            <a:noAutofit/>
          </a:bodyPr>
          <a:lstStyle/>
          <a:p>
            <a:r>
              <a:rPr lang="en-US" dirty="0" err="1">
                <a:latin typeface="Times New Roman" panose="02020603050405020304" pitchFamily="18" charset="0"/>
                <a:cs typeface="Times New Roman" panose="02020603050405020304" pitchFamily="18" charset="0"/>
              </a:rPr>
              <a:t>Mamed’s</a:t>
            </a:r>
            <a:r>
              <a:rPr lang="en-US" dirty="0">
                <a:latin typeface="Times New Roman" panose="02020603050405020304" pitchFamily="18" charset="0"/>
                <a:cs typeface="Times New Roman" panose="02020603050405020304" pitchFamily="18" charset="0"/>
              </a:rPr>
              <a:t> works (2018) develop a supervised machine learning classifier using Random Forest technique to identify economic regimes using the S&amp;P 500 stock market index series. </a:t>
            </a:r>
          </a:p>
          <a:p>
            <a:r>
              <a:rPr lang="en-US" altLang="zh-TW"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e use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instead for the reason that </a:t>
            </a:r>
            <a:r>
              <a:rPr lang="en-US" b="1" dirty="0" err="1">
                <a:solidFill>
                  <a:schemeClr val="tx1"/>
                </a:solidFill>
                <a:latin typeface="Times New Roman" panose="02020603050405020304" pitchFamily="18" charset="0"/>
                <a:cs typeface="Times New Roman" panose="02020603050405020304" pitchFamily="18" charset="0"/>
              </a:rPr>
              <a:t>XGBoost</a:t>
            </a:r>
            <a:r>
              <a:rPr lang="en-US" b="1" dirty="0">
                <a:solidFill>
                  <a:schemeClr val="tx1"/>
                </a:solidFill>
                <a:latin typeface="Times New Roman" panose="02020603050405020304" pitchFamily="18" charset="0"/>
                <a:cs typeface="Times New Roman" panose="02020603050405020304" pitchFamily="18" charset="0"/>
              </a:rPr>
              <a:t> is better to deal with an imbalanced dataset</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is </a:t>
            </a:r>
            <a:r>
              <a:rPr lang="en-US" altLang="zh-TW" dirty="0">
                <a:latin typeface="Times New Roman" panose="02020603050405020304" pitchFamily="18" charset="0"/>
                <a:cs typeface="Times New Roman" panose="02020603050405020304" pitchFamily="18" charset="0"/>
              </a:rPr>
              <a:t>a</a:t>
            </a:r>
            <a:r>
              <a:rPr lang="zh-TW"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gradient boosting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method</a:t>
            </a:r>
            <a:r>
              <a:rPr lang="en-US" dirty="0">
                <a:latin typeface="Times New Roman" panose="02020603050405020304" pitchFamily="18" charset="0"/>
                <a:cs typeface="Times New Roman" panose="02020603050405020304" pitchFamily="18" charset="0"/>
              </a:rPr>
              <a:t>. Gradient boosting is an approach where </a:t>
            </a:r>
            <a:r>
              <a:rPr lang="en-US" b="1" dirty="0">
                <a:solidFill>
                  <a:schemeClr val="tx1"/>
                </a:solidFill>
                <a:latin typeface="Times New Roman" panose="02020603050405020304" pitchFamily="18" charset="0"/>
                <a:cs typeface="Times New Roman" panose="02020603050405020304" pitchFamily="18" charset="0"/>
              </a:rPr>
              <a:t>new decision trees are created that predict the residuals or errors of prior decision trees</a:t>
            </a:r>
            <a:r>
              <a:rPr lang="en-US" dirty="0">
                <a:latin typeface="Times New Roman" panose="02020603050405020304" pitchFamily="18" charset="0"/>
                <a:cs typeface="Times New Roman" panose="02020603050405020304" pitchFamily="18" charset="0"/>
              </a:rPr>
              <a:t> and then added together to make the final prediction. In gradient boosting descent while combining the multiple decision trees, the loss function is minimized. </a:t>
            </a:r>
          </a:p>
        </p:txBody>
      </p:sp>
      <p:sp>
        <p:nvSpPr>
          <p:cNvPr id="9" name="TextBox 8">
            <a:extLst>
              <a:ext uri="{FF2B5EF4-FFF2-40B4-BE49-F238E27FC236}">
                <a16:creationId xmlns:a16="http://schemas.microsoft.com/office/drawing/2014/main" xmlns="" id="{C4C11CD7-6919-5148-AEA3-18452D75D3B7}"/>
              </a:ext>
            </a:extLst>
          </p:cNvPr>
          <p:cNvSpPr txBox="1"/>
          <p:nvPr/>
        </p:nvSpPr>
        <p:spPr>
          <a:xfrm>
            <a:off x="5284790" y="3598508"/>
            <a:ext cx="3027981"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Gradient Boosting (Source: </a:t>
            </a:r>
            <a:r>
              <a:rPr lang="en-US" sz="1200" dirty="0" err="1">
                <a:latin typeface="Times New Roman" panose="02020603050405020304" pitchFamily="18" charset="0"/>
                <a:cs typeface="Times New Roman" panose="02020603050405020304" pitchFamily="18" charset="0"/>
              </a:rPr>
              <a:t>Quantinsti</a:t>
            </a:r>
            <a:r>
              <a:rPr lang="en-US" sz="1200" dirty="0">
                <a:latin typeface="Times New Roman" panose="02020603050405020304" pitchFamily="18" charset="0"/>
                <a:cs typeface="Times New Roman" panose="02020603050405020304" pitchFamily="18" charset="0"/>
              </a:rPr>
              <a:t>)</a:t>
            </a:r>
            <a:endParaRPr lang="en-US" sz="1200" dirty="0">
              <a:solidFill>
                <a:schemeClr val="bg2"/>
              </a:solidFill>
              <a:latin typeface="Times New Roman" panose="02020603050405020304" pitchFamily="18" charset="0"/>
              <a:cs typeface="Times New Roman" panose="02020603050405020304" pitchFamily="18" charset="0"/>
            </a:endParaRPr>
          </a:p>
        </p:txBody>
      </p:sp>
      <p:pic>
        <p:nvPicPr>
          <p:cNvPr id="7" name="image9.png" descr="Diagram&#10;&#10;Description automatically generated">
            <a:extLst>
              <a:ext uri="{FF2B5EF4-FFF2-40B4-BE49-F238E27FC236}">
                <a16:creationId xmlns:a16="http://schemas.microsoft.com/office/drawing/2014/main" xmlns="" id="{EA2F6097-818D-0E4D-9436-ED5060333046}"/>
              </a:ext>
            </a:extLst>
          </p:cNvPr>
          <p:cNvPicPr/>
          <p:nvPr/>
        </p:nvPicPr>
        <p:blipFill>
          <a:blip r:embed="rId3"/>
          <a:srcRect/>
          <a:stretch>
            <a:fillRect/>
          </a:stretch>
        </p:blipFill>
        <p:spPr>
          <a:xfrm>
            <a:off x="4811781" y="1548439"/>
            <a:ext cx="3974000" cy="2046621"/>
          </a:xfrm>
          <a:prstGeom prst="rect">
            <a:avLst/>
          </a:prstGeom>
          <a:ln/>
        </p:spPr>
      </p:pic>
    </p:spTree>
    <p:extLst>
      <p:ext uri="{BB962C8B-B14F-4D97-AF65-F5344CB8AC3E}">
        <p14:creationId xmlns:p14="http://schemas.microsoft.com/office/powerpoint/2010/main" val="1444697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17551" y="390757"/>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Data</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315591" y="1432404"/>
            <a:ext cx="4256409" cy="2552574"/>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Intuitively, the American equity market is a long-term bull market accompanied with several short-term bear markets. </a:t>
            </a:r>
            <a:endParaRPr lang="en-US" altLang="zh-TW"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find out those short-term recessions, we choose S&amp;P 500 Index for the machine-learning model. </a:t>
            </a:r>
            <a:r>
              <a:rPr lang="en-US" altLang="zh-TW"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t is the leading economic indicator with the best track record at identifying recessionary troughs before they occur. </a:t>
            </a:r>
          </a:p>
        </p:txBody>
      </p:sp>
      <p:sp>
        <p:nvSpPr>
          <p:cNvPr id="9" name="TextBox 8">
            <a:extLst>
              <a:ext uri="{FF2B5EF4-FFF2-40B4-BE49-F238E27FC236}">
                <a16:creationId xmlns:a16="http://schemas.microsoft.com/office/drawing/2014/main" xmlns="" id="{C4C11CD7-6919-5148-AEA3-18452D75D3B7}"/>
              </a:ext>
            </a:extLst>
          </p:cNvPr>
          <p:cNvSpPr txBox="1"/>
          <p:nvPr/>
        </p:nvSpPr>
        <p:spPr>
          <a:xfrm>
            <a:off x="5268705" y="3503371"/>
            <a:ext cx="3027981"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Data and corresponding time period used in this section (Source: Author)</a:t>
            </a:r>
            <a:endParaRPr lang="en-US" sz="1200" dirty="0">
              <a:solidFill>
                <a:schemeClr val="bg2"/>
              </a:solidFill>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614B83C8-9904-4D45-ACA9-F20322467784}"/>
              </a:ext>
            </a:extLst>
          </p:cNvPr>
          <p:cNvGraphicFramePr>
            <a:graphicFrameLocks noGrp="1"/>
          </p:cNvGraphicFramePr>
          <p:nvPr>
            <p:extLst>
              <p:ext uri="{D42A27DB-BD31-4B8C-83A1-F6EECF244321}">
                <p14:modId xmlns:p14="http://schemas.microsoft.com/office/powerpoint/2010/main" val="2015526598"/>
              </p:ext>
            </p:extLst>
          </p:nvPr>
        </p:nvGraphicFramePr>
        <p:xfrm>
          <a:off x="5154724" y="1888484"/>
          <a:ext cx="3255945" cy="1614887"/>
        </p:xfrm>
        <a:graphic>
          <a:graphicData uri="http://schemas.openxmlformats.org/drawingml/2006/table">
            <a:tbl>
              <a:tblPr bandRow="1">
                <a:tableStyleId>{616DA210-FB5B-4158-B5E0-FEB733F419BA}</a:tableStyleId>
              </a:tblPr>
              <a:tblGrid>
                <a:gridCol w="879985">
                  <a:extLst>
                    <a:ext uri="{9D8B030D-6E8A-4147-A177-3AD203B41FA5}">
                      <a16:colId xmlns:a16="http://schemas.microsoft.com/office/drawing/2014/main" xmlns="" val="801980450"/>
                    </a:ext>
                  </a:extLst>
                </a:gridCol>
                <a:gridCol w="879985">
                  <a:extLst>
                    <a:ext uri="{9D8B030D-6E8A-4147-A177-3AD203B41FA5}">
                      <a16:colId xmlns:a16="http://schemas.microsoft.com/office/drawing/2014/main" xmlns="" val="1129789315"/>
                    </a:ext>
                  </a:extLst>
                </a:gridCol>
                <a:gridCol w="1495975">
                  <a:extLst>
                    <a:ext uri="{9D8B030D-6E8A-4147-A177-3AD203B41FA5}">
                      <a16:colId xmlns:a16="http://schemas.microsoft.com/office/drawing/2014/main" xmlns="" val="73351860"/>
                    </a:ext>
                  </a:extLst>
                </a:gridCol>
              </a:tblGrid>
              <a:tr h="807443">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 </a:t>
                      </a:r>
                      <a:endParaRPr lang="en-US" sz="1200" dirty="0">
                        <a:solidFill>
                          <a:schemeClr val="bg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7058D"/>
                    </a:solidFill>
                  </a:tcPr>
                </a:tc>
                <a:tc gridSpan="2">
                  <a:txBody>
                    <a:bodyPr/>
                    <a:lstStyle/>
                    <a:p>
                      <a:pPr marL="0" marR="0" algn="ctr">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Predicting Market Movement </a:t>
                      </a:r>
                    </a:p>
                    <a:p>
                      <a:pPr marL="0" marR="0" algn="ctr">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by </a:t>
                      </a:r>
                      <a:r>
                        <a:rPr lang="en-US" sz="1200" dirty="0" err="1">
                          <a:solidFill>
                            <a:schemeClr val="bg1"/>
                          </a:solidFill>
                          <a:effectLst/>
                          <a:latin typeface="Times New Roman" panose="02020603050405020304" pitchFamily="18" charset="0"/>
                          <a:cs typeface="Times New Roman" panose="02020603050405020304" pitchFamily="18" charset="0"/>
                        </a:rPr>
                        <a:t>XGBoost</a:t>
                      </a:r>
                      <a:endParaRPr lang="en-US" sz="1200" dirty="0">
                        <a:solidFill>
                          <a:schemeClr val="bg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7058D"/>
                    </a:solidFill>
                  </a:tcPr>
                </a:tc>
                <a:tc hMerge="1">
                  <a:txBody>
                    <a:bodyPr/>
                    <a:lstStyle/>
                    <a:p>
                      <a:endParaRPr lang="en-US"/>
                    </a:p>
                  </a:txBody>
                  <a:tcPr/>
                </a:tc>
                <a:extLst>
                  <a:ext uri="{0D108BD9-81ED-4DB2-BD59-A6C34878D82A}">
                    <a16:rowId xmlns:a16="http://schemas.microsoft.com/office/drawing/2014/main" xmlns="" val="1046203571"/>
                  </a:ext>
                </a:extLst>
              </a:tr>
              <a:tr h="403722">
                <a:tc rowSpan="2">
                  <a:txBody>
                    <a:bodyPr/>
                    <a:lstStyle/>
                    <a:p>
                      <a:pPr marL="0" marR="0" algn="ctr">
                        <a:spcBef>
                          <a:spcPts val="0"/>
                        </a:spcBef>
                        <a:spcAft>
                          <a:spcPts val="0"/>
                        </a:spcAft>
                      </a:pPr>
                      <a:r>
                        <a:rPr lang="en-US" sz="1200" dirty="0">
                          <a:solidFill>
                            <a:schemeClr val="tx2">
                              <a:lumMod val="10000"/>
                            </a:schemeClr>
                          </a:solidFill>
                          <a:effectLst/>
                          <a:latin typeface="Times New Roman" panose="02020603050405020304" pitchFamily="18" charset="0"/>
                          <a:cs typeface="Times New Roman" panose="02020603050405020304" pitchFamily="18" charset="0"/>
                        </a:rPr>
                        <a:t>S&amp;P 500 Index</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spcBef>
                          <a:spcPts val="0"/>
                        </a:spcBef>
                        <a:spcAft>
                          <a:spcPts val="0"/>
                        </a:spcAft>
                      </a:pPr>
                      <a:r>
                        <a:rPr lang="en-US" sz="1200" dirty="0">
                          <a:solidFill>
                            <a:schemeClr val="tx2">
                              <a:lumMod val="10000"/>
                            </a:schemeClr>
                          </a:solidFill>
                          <a:effectLst/>
                          <a:latin typeface="Times New Roman" panose="02020603050405020304" pitchFamily="18" charset="0"/>
                          <a:cs typeface="Times New Roman" panose="02020603050405020304" pitchFamily="18" charset="0"/>
                        </a:rPr>
                        <a:t>Training Period</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tx2">
                              <a:lumMod val="10000"/>
                            </a:schemeClr>
                          </a:solidFill>
                          <a:effectLst/>
                          <a:latin typeface="Times New Roman" panose="02020603050405020304" pitchFamily="18" charset="0"/>
                          <a:cs typeface="Times New Roman" panose="02020603050405020304" pitchFamily="18" charset="0"/>
                        </a:rPr>
                        <a:t>1949 – 1969</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214843414"/>
                  </a:ext>
                </a:extLst>
              </a:tr>
              <a:tr h="403722">
                <a:tc vMerge="1">
                  <a:txBody>
                    <a:bodyPr/>
                    <a:lstStyle/>
                    <a:p>
                      <a:endParaRPr lang="en-US"/>
                    </a:p>
                  </a:txBody>
                  <a:tcPr/>
                </a:tc>
                <a:tc>
                  <a:txBody>
                    <a:bodyPr/>
                    <a:lstStyle/>
                    <a:p>
                      <a:pPr marL="0" marR="0">
                        <a:spcBef>
                          <a:spcPts val="0"/>
                        </a:spcBef>
                        <a:spcAft>
                          <a:spcPts val="0"/>
                        </a:spcAft>
                      </a:pPr>
                      <a:r>
                        <a:rPr lang="en-US" sz="1200" dirty="0">
                          <a:solidFill>
                            <a:schemeClr val="tx2">
                              <a:lumMod val="10000"/>
                            </a:schemeClr>
                          </a:solidFill>
                          <a:effectLst/>
                          <a:latin typeface="Times New Roman" panose="02020603050405020304" pitchFamily="18" charset="0"/>
                          <a:cs typeface="Times New Roman" panose="02020603050405020304" pitchFamily="18" charset="0"/>
                        </a:rPr>
                        <a:t>Testing Period</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tx2">
                              <a:lumMod val="10000"/>
                            </a:schemeClr>
                          </a:solidFill>
                          <a:effectLst/>
                          <a:latin typeface="Times New Roman" panose="02020603050405020304" pitchFamily="18" charset="0"/>
                          <a:cs typeface="Times New Roman" panose="02020603050405020304" pitchFamily="18" charset="0"/>
                        </a:rPr>
                        <a:t>1970 – 2020</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508605939"/>
                  </a:ext>
                </a:extLst>
              </a:tr>
            </a:tbl>
          </a:graphicData>
        </a:graphic>
      </p:graphicFrame>
    </p:spTree>
    <p:extLst>
      <p:ext uri="{BB962C8B-B14F-4D97-AF65-F5344CB8AC3E}">
        <p14:creationId xmlns:p14="http://schemas.microsoft.com/office/powerpoint/2010/main" val="1299001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Target</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Value</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233294" y="980848"/>
            <a:ext cx="8504306" cy="939922"/>
          </a:xfrm>
          <a:prstGeom prst="rect">
            <a:avLst/>
          </a:prstGeom>
          <a:noFill/>
          <a:ln>
            <a:noFill/>
          </a:ln>
        </p:spPr>
        <p:txBody>
          <a:bodyPr spcFirstLastPara="1" wrap="square" lIns="91425" tIns="91425" rIns="91425" bIns="91425" anchor="t" anchorCtr="0">
            <a:noAutofit/>
          </a:bodyPr>
          <a:lstStyle/>
          <a:p>
            <a:r>
              <a:rPr lang="en-US" altLang="zh-TW" b="1" dirty="0">
                <a:solidFill>
                  <a:schemeClr val="tx1"/>
                </a:solidFill>
                <a:latin typeface="Times New Roman" panose="02020603050405020304" pitchFamily="18" charset="0"/>
                <a:cs typeface="Times New Roman" panose="02020603050405020304" pitchFamily="18" charset="0"/>
              </a:rPr>
              <a:t>S</a:t>
            </a:r>
            <a:r>
              <a:rPr lang="en-US" b="1" dirty="0">
                <a:solidFill>
                  <a:schemeClr val="tx1"/>
                </a:solidFill>
                <a:latin typeface="Times New Roman" panose="02020603050405020304" pitchFamily="18" charset="0"/>
                <a:cs typeface="Times New Roman" panose="02020603050405020304" pitchFamily="18" charset="0"/>
              </a:rPr>
              <a:t>tate 0 stands for bull market movement</a:t>
            </a:r>
            <a:r>
              <a:rPr lang="en-US" dirty="0">
                <a:latin typeface="Times New Roman" panose="02020603050405020304" pitchFamily="18" charset="0"/>
                <a:cs typeface="Times New Roman" panose="02020603050405020304" pitchFamily="18" charset="0"/>
              </a:rPr>
              <a:t>, meaning most of weekly returns are positive in the following quarter; </a:t>
            </a:r>
            <a:r>
              <a:rPr lang="en-US" altLang="zh-TW" b="1" dirty="0">
                <a:solidFill>
                  <a:schemeClr val="tx1"/>
                </a:solidFill>
                <a:latin typeface="Times New Roman" panose="02020603050405020304" pitchFamily="18" charset="0"/>
                <a:cs typeface="Times New Roman" panose="02020603050405020304" pitchFamily="18" charset="0"/>
              </a:rPr>
              <a:t>S</a:t>
            </a:r>
            <a:r>
              <a:rPr lang="en-US" b="1" dirty="0">
                <a:solidFill>
                  <a:schemeClr val="tx1"/>
                </a:solidFill>
                <a:latin typeface="Times New Roman" panose="02020603050405020304" pitchFamily="18" charset="0"/>
                <a:cs typeface="Times New Roman" panose="02020603050405020304" pitchFamily="18" charset="0"/>
              </a:rPr>
              <a:t>tate 1 stands for bear market movement</a:t>
            </a:r>
            <a:r>
              <a:rPr lang="en-US" dirty="0">
                <a:latin typeface="Times New Roman" panose="02020603050405020304" pitchFamily="18" charset="0"/>
                <a:cs typeface="Times New Roman" panose="02020603050405020304" pitchFamily="18" charset="0"/>
              </a:rPr>
              <a:t>, meaning most of weekly returns are negative in the following quarter.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271EAC23-72A0-9C4C-A21A-4E2D1A140941}"/>
                  </a:ext>
                </a:extLst>
              </p:cNvPr>
              <p:cNvSpPr txBox="1"/>
              <p:nvPr/>
            </p:nvSpPr>
            <p:spPr>
              <a:xfrm>
                <a:off x="2209798" y="1920770"/>
                <a:ext cx="4763588" cy="1077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charset="0"/>
                            </a:rPr>
                          </m:ctrlPr>
                        </m:sSubPr>
                        <m:e>
                          <m:r>
                            <a:rPr lang="en-US" i="1">
                              <a:latin typeface="Cambria Math" panose="02040503050406030204" pitchFamily="18" charset="0"/>
                            </a:rPr>
                            <m:t>𝐹𝑢𝑡𝑢𝑟𝑒𝑅𝑒𝑡𝑢𝑟𝑛</m:t>
                          </m:r>
                          <m:d>
                            <m:dPr>
                              <m:ctrlPr>
                                <a:rPr lang="en-US" i="1">
                                  <a:solidFill>
                                    <a:srgbClr val="836967"/>
                                  </a:solidFill>
                                  <a:latin typeface="Cambria Math" charset="0"/>
                                </a:rPr>
                              </m:ctrlPr>
                            </m:dPr>
                            <m:e>
                              <m:r>
                                <a:rPr lang="en-US" i="1">
                                  <a:latin typeface="Cambria Math" panose="02040503050406030204" pitchFamily="18" charset="0"/>
                                </a:rPr>
                                <m:t>𝐹𝑅</m:t>
                              </m:r>
                            </m:e>
                          </m:d>
                        </m:e>
                        <m:sub>
                          <m:r>
                            <a:rPr lang="en-US" i="1">
                              <a:latin typeface="Cambria Math" panose="02040503050406030204" pitchFamily="18" charset="0"/>
                            </a:rPr>
                            <m:t>𝑡</m:t>
                          </m:r>
                          <m:r>
                            <a:rPr lang="en-US" i="0">
                              <a:latin typeface="Cambria Math" panose="02040503050406030204" pitchFamily="18" charset="0"/>
                            </a:rPr>
                            <m:t>, </m:t>
                          </m:r>
                          <m:r>
                            <a:rPr lang="en-US" i="1">
                              <a:latin typeface="Cambria Math" panose="02040503050406030204" pitchFamily="18" charset="0"/>
                            </a:rPr>
                            <m:t>𝑇</m:t>
                          </m:r>
                          <m:r>
                            <a:rPr lang="en-US" i="0">
                              <a:latin typeface="Cambria Math" panose="02040503050406030204" pitchFamily="18" charset="0"/>
                            </a:rPr>
                            <m:t>1</m:t>
                          </m:r>
                        </m:sub>
                      </m:sSub>
                      <m:r>
                        <a:rPr lang="en-US" i="0">
                          <a:latin typeface="Cambria Math" panose="02040503050406030204" pitchFamily="18" charset="0"/>
                        </a:rPr>
                        <m:t>=</m:t>
                      </m:r>
                      <m:d>
                        <m:dPr>
                          <m:begChr m:val="{"/>
                          <m:endChr m:val=""/>
                          <m:ctrlPr>
                            <a:rPr lang="en-US" i="1">
                              <a:solidFill>
                                <a:srgbClr val="836967"/>
                              </a:solidFill>
                              <a:latin typeface="Cambria Math" charset="0"/>
                            </a:rPr>
                          </m:ctrlPr>
                        </m:dPr>
                        <m:e>
                          <m:eqArr>
                            <m:eqArrPr>
                              <m:ctrlPr>
                                <a:rPr lang="en-US" i="1">
                                  <a:solidFill>
                                    <a:srgbClr val="836967"/>
                                  </a:solidFill>
                                  <a:latin typeface="Cambria Math" charset="0"/>
                                </a:rPr>
                              </m:ctrlPr>
                            </m:eqArrPr>
                            <m:e>
                              <m:r>
                                <a:rPr lang="en-US" i="0">
                                  <a:latin typeface="Cambria Math" panose="02040503050406030204" pitchFamily="18" charset="0"/>
                                </a:rPr>
                                <m:t>&amp;0,  </m:t>
                              </m:r>
                              <m:r>
                                <a:rPr lang="en-US" i="1">
                                  <a:latin typeface="Cambria Math" panose="02040503050406030204" pitchFamily="18" charset="0"/>
                                </a:rPr>
                                <m:t>𝑖𝑓</m:t>
                              </m:r>
                              <m:r>
                                <a:rPr lang="en-US" i="0">
                                  <a:latin typeface="Cambria Math" panose="02040503050406030204" pitchFamily="18" charset="0"/>
                                </a:rPr>
                                <m:t> </m:t>
                              </m:r>
                              <m:d>
                                <m:dPr>
                                  <m:ctrlPr>
                                    <a:rPr lang="en-US" i="1">
                                      <a:latin typeface="Cambria Math" charset="0"/>
                                    </a:rPr>
                                  </m:ctrlPr>
                                </m:dPr>
                                <m:e>
                                  <m:f>
                                    <m:fPr>
                                      <m:ctrlPr>
                                        <a:rPr lang="en-US" i="1">
                                          <a:solidFill>
                                            <a:srgbClr val="836967"/>
                                          </a:solidFill>
                                          <a:latin typeface="Cambria Math" charset="0"/>
                                        </a:rPr>
                                      </m:ctrlPr>
                                    </m:fPr>
                                    <m:num>
                                      <m:sSub>
                                        <m:sSubPr>
                                          <m:ctrlPr>
                                            <a:rPr lang="en-US" i="1">
                                              <a:solidFill>
                                                <a:srgbClr val="836967"/>
                                              </a:solidFill>
                                              <a:latin typeface="Cambria Math" charset="0"/>
                                            </a:rPr>
                                          </m:ctrlPr>
                                        </m:sSubPr>
                                        <m:e>
                                          <m:r>
                                            <a:rPr lang="en-US" i="1">
                                              <a:latin typeface="Cambria Math" panose="02040503050406030204" pitchFamily="18" charset="0"/>
                                            </a:rPr>
                                            <m:t>𝑃𝑟𝑖𝑐𝑒</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1</m:t>
                                          </m:r>
                                        </m:sub>
                                      </m:sSub>
                                    </m:num>
                                    <m:den>
                                      <m:sSub>
                                        <m:sSubPr>
                                          <m:ctrlPr>
                                            <a:rPr lang="en-US" i="1">
                                              <a:solidFill>
                                                <a:srgbClr val="836967"/>
                                              </a:solidFill>
                                              <a:latin typeface="Cambria Math" charset="0"/>
                                            </a:rPr>
                                          </m:ctrlPr>
                                        </m:sSubPr>
                                        <m:e>
                                          <m:r>
                                            <a:rPr lang="en-US" i="1">
                                              <a:latin typeface="Cambria Math" panose="02040503050406030204" pitchFamily="18" charset="0"/>
                                            </a:rPr>
                                            <m:t>𝑃𝑟𝑖𝑐𝑒</m:t>
                                          </m:r>
                                        </m:e>
                                        <m:sub>
                                          <m:r>
                                            <a:rPr lang="en-US" i="1">
                                              <a:latin typeface="Cambria Math" panose="02040503050406030204" pitchFamily="18" charset="0"/>
                                            </a:rPr>
                                            <m:t>𝑡</m:t>
                                          </m:r>
                                        </m:sub>
                                      </m:sSub>
                                    </m:den>
                                  </m:f>
                                  <m:r>
                                    <a:rPr lang="en-US" i="0">
                                      <a:latin typeface="Cambria Math" panose="02040503050406030204" pitchFamily="18" charset="0"/>
                                    </a:rPr>
                                    <m:t>−1</m:t>
                                  </m:r>
                                </m:e>
                              </m:d>
                              <m:r>
                                <a:rPr lang="en-US" i="0">
                                  <a:latin typeface="Cambria Math" panose="02040503050406030204" pitchFamily="18" charset="0"/>
                                </a:rPr>
                                <m:t> ≥ 0</m:t>
                              </m:r>
                            </m:e>
                            <m:e>
                              <m:r>
                                <a:rPr lang="en-US" i="0">
                                  <a:latin typeface="Cambria Math" panose="02040503050406030204" pitchFamily="18" charset="0"/>
                                </a:rPr>
                                <m:t>&amp;1,  </m:t>
                              </m:r>
                              <m:r>
                                <a:rPr lang="en-US" i="1">
                                  <a:latin typeface="Cambria Math" panose="02040503050406030204" pitchFamily="18" charset="0"/>
                                </a:rPr>
                                <m:t>𝑖𝑓</m:t>
                              </m:r>
                              <m:r>
                                <a:rPr lang="en-US" i="0">
                                  <a:latin typeface="Cambria Math" panose="02040503050406030204" pitchFamily="18" charset="0"/>
                                </a:rPr>
                                <m:t> </m:t>
                              </m:r>
                              <m:d>
                                <m:dPr>
                                  <m:ctrlPr>
                                    <a:rPr lang="en-US" i="1">
                                      <a:latin typeface="Cambria Math" charset="0"/>
                                    </a:rPr>
                                  </m:ctrlPr>
                                </m:dPr>
                                <m:e>
                                  <m:f>
                                    <m:fPr>
                                      <m:ctrlPr>
                                        <a:rPr lang="en-US" i="1">
                                          <a:solidFill>
                                            <a:srgbClr val="836967"/>
                                          </a:solidFill>
                                          <a:latin typeface="Cambria Math" charset="0"/>
                                        </a:rPr>
                                      </m:ctrlPr>
                                    </m:fPr>
                                    <m:num>
                                      <m:sSub>
                                        <m:sSubPr>
                                          <m:ctrlPr>
                                            <a:rPr lang="en-US" i="1">
                                              <a:solidFill>
                                                <a:srgbClr val="836967"/>
                                              </a:solidFill>
                                              <a:latin typeface="Cambria Math" charset="0"/>
                                            </a:rPr>
                                          </m:ctrlPr>
                                        </m:sSubPr>
                                        <m:e>
                                          <m:r>
                                            <a:rPr lang="en-US" i="1">
                                              <a:latin typeface="Cambria Math" panose="02040503050406030204" pitchFamily="18" charset="0"/>
                                            </a:rPr>
                                            <m:t>𝑃𝑟𝑖𝑐𝑒</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1</m:t>
                                          </m:r>
                                        </m:sub>
                                      </m:sSub>
                                    </m:num>
                                    <m:den>
                                      <m:sSub>
                                        <m:sSubPr>
                                          <m:ctrlPr>
                                            <a:rPr lang="en-US" i="1">
                                              <a:solidFill>
                                                <a:srgbClr val="836967"/>
                                              </a:solidFill>
                                              <a:latin typeface="Cambria Math" charset="0"/>
                                            </a:rPr>
                                          </m:ctrlPr>
                                        </m:sSubPr>
                                        <m:e>
                                          <m:r>
                                            <a:rPr lang="en-US" i="1">
                                              <a:latin typeface="Cambria Math" panose="02040503050406030204" pitchFamily="18" charset="0"/>
                                            </a:rPr>
                                            <m:t>𝑃𝑟𝑖𝑐𝑒</m:t>
                                          </m:r>
                                        </m:e>
                                        <m:sub>
                                          <m:r>
                                            <a:rPr lang="en-US" i="1">
                                              <a:latin typeface="Cambria Math" panose="02040503050406030204" pitchFamily="18" charset="0"/>
                                            </a:rPr>
                                            <m:t>𝑡</m:t>
                                          </m:r>
                                        </m:sub>
                                      </m:sSub>
                                    </m:den>
                                  </m:f>
                                  <m:r>
                                    <a:rPr lang="en-US" i="0">
                                      <a:latin typeface="Cambria Math" panose="02040503050406030204" pitchFamily="18" charset="0"/>
                                    </a:rPr>
                                    <m:t>−1</m:t>
                                  </m:r>
                                </m:e>
                              </m:d>
                              <m:r>
                                <a:rPr lang="en-US" i="0">
                                  <a:latin typeface="Cambria Math" panose="02040503050406030204" pitchFamily="18" charset="0"/>
                                </a:rPr>
                                <m:t> &lt; 0 </m:t>
                              </m:r>
                            </m:e>
                          </m:eqArr>
                        </m:e>
                      </m:d>
                    </m:oMath>
                  </m:oMathPara>
                </a14:m>
                <a:endParaRPr lang="en-US" dirty="0"/>
              </a:p>
            </p:txBody>
          </p:sp>
        </mc:Choice>
        <mc:Fallback xmlns="">
          <p:sp>
            <p:nvSpPr>
              <p:cNvPr id="8" name="TextBox 7">
                <a:extLst>
                  <a:ext uri="{FF2B5EF4-FFF2-40B4-BE49-F238E27FC236}">
                    <a16:creationId xmlns:a16="http://schemas.microsoft.com/office/drawing/2014/main" id="{271EAC23-72A0-9C4C-A21A-4E2D1A140941}"/>
                  </a:ext>
                </a:extLst>
              </p:cNvPr>
              <p:cNvSpPr txBox="1">
                <a:spLocks noRot="1" noChangeAspect="1" noMove="1" noResize="1" noEditPoints="1" noAdjustHandles="1" noChangeArrowheads="1" noChangeShapeType="1" noTextEdit="1"/>
              </p:cNvSpPr>
              <p:nvPr/>
            </p:nvSpPr>
            <p:spPr>
              <a:xfrm>
                <a:off x="2209798" y="1920770"/>
                <a:ext cx="4763588" cy="10770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01F45BCF-988C-F640-ABE0-B7E6F847AC93}"/>
                  </a:ext>
                </a:extLst>
              </p:cNvPr>
              <p:cNvSpPr txBox="1"/>
              <p:nvPr/>
            </p:nvSpPr>
            <p:spPr>
              <a:xfrm>
                <a:off x="1537061" y="3222731"/>
                <a:ext cx="6109063" cy="572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charset="0"/>
                            </a:rPr>
                          </m:ctrlPr>
                        </m:sSubPr>
                        <m:e>
                          <m:r>
                            <a:rPr lang="en-US" i="1">
                              <a:latin typeface="Cambria Math" panose="02040503050406030204" pitchFamily="18" charset="0"/>
                            </a:rPr>
                            <m:t>𝑀𝑎𝑟𝑘𝑒𝑡</m:t>
                          </m:r>
                          <m:r>
                            <a:rPr lang="en-US" i="0">
                              <a:latin typeface="Cambria Math" panose="02040503050406030204" pitchFamily="18" charset="0"/>
                            </a:rPr>
                            <m:t> </m:t>
                          </m:r>
                          <m:r>
                            <a:rPr lang="en-US" i="1">
                              <a:latin typeface="Cambria Math" panose="02040503050406030204" pitchFamily="18" charset="0"/>
                            </a:rPr>
                            <m:t>𝑀𝑜𝑣𝑒𝑚𝑒𝑛𝑡</m:t>
                          </m:r>
                          <m:r>
                            <a:rPr lang="en-US" i="0">
                              <a:latin typeface="Cambria Math" panose="02040503050406030204" pitchFamily="18" charset="0"/>
                            </a:rPr>
                            <m:t> </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2</m:t>
                          </m:r>
                        </m:sub>
                      </m:sSub>
                      <m:d>
                        <m:dPr>
                          <m:begChr m:val="{"/>
                          <m:endChr m:val=""/>
                          <m:ctrlPr>
                            <a:rPr lang="en-US" i="1">
                              <a:solidFill>
                                <a:srgbClr val="836967"/>
                              </a:solidFill>
                              <a:latin typeface="Cambria Math" charset="0"/>
                            </a:rPr>
                          </m:ctrlPr>
                        </m:dPr>
                        <m:e>
                          <m:eqArr>
                            <m:eqArrPr>
                              <m:ctrlPr>
                                <a:rPr lang="en-US" i="1">
                                  <a:solidFill>
                                    <a:srgbClr val="836967"/>
                                  </a:solidFill>
                                  <a:latin typeface="Cambria Math" charset="0"/>
                                </a:rPr>
                              </m:ctrlPr>
                            </m:eqArrPr>
                            <m:e>
                              <m:r>
                                <a:rPr lang="en-US" i="0">
                                  <a:latin typeface="Cambria Math" panose="02040503050406030204" pitchFamily="18" charset="0"/>
                                </a:rPr>
                                <m:t>&amp;</m:t>
                              </m:r>
                              <m:r>
                                <a:rPr lang="en-US" i="1">
                                  <a:latin typeface="Cambria Math" panose="02040503050406030204" pitchFamily="18" charset="0"/>
                                </a:rPr>
                                <m:t>𝑆𝑡𝑎𝑡𝑒</m:t>
                              </m:r>
                              <m:r>
                                <a:rPr lang="en-US" i="0">
                                  <a:latin typeface="Cambria Math" panose="02040503050406030204" pitchFamily="18" charset="0"/>
                                </a:rPr>
                                <m:t> 0,  </m:t>
                              </m:r>
                              <m:r>
                                <a:rPr lang="en-US" i="1">
                                  <a:latin typeface="Cambria Math" panose="02040503050406030204" pitchFamily="18" charset="0"/>
                                </a:rPr>
                                <m:t>𝑖𝑓</m:t>
                              </m:r>
                              <m:r>
                                <a:rPr lang="en-US" i="0">
                                  <a:latin typeface="Cambria Math" panose="02040503050406030204" pitchFamily="18" charset="0"/>
                                </a:rPr>
                                <m:t>  </m:t>
                              </m:r>
                              <m:r>
                                <a:rPr lang="en-US" i="1">
                                  <a:latin typeface="Cambria Math" panose="02040503050406030204" pitchFamily="18" charset="0"/>
                                </a:rPr>
                                <m:t>𝑀𝑜𝑑𝑒</m:t>
                              </m:r>
                              <m:d>
                                <m:dPr>
                                  <m:sepChr m:val=","/>
                                  <m:ctrlPr>
                                    <a:rPr lang="en-US" i="1">
                                      <a:latin typeface="Cambria Math" charset="0"/>
                                    </a:rPr>
                                  </m:ctrlPr>
                                </m:dPr>
                                <m:e>
                                  <m:sSub>
                                    <m:sSubPr>
                                      <m:ctrlPr>
                                        <a:rPr lang="en-US" i="1">
                                          <a:solidFill>
                                            <a:srgbClr val="836967"/>
                                          </a:solidFill>
                                          <a:latin typeface="Cambria Math" charset="0"/>
                                        </a:rPr>
                                      </m:ctrlPr>
                                    </m:sSubPr>
                                    <m:e>
                                      <m:r>
                                        <a:rPr lang="en-US" i="1">
                                          <a:latin typeface="Cambria Math" panose="02040503050406030204" pitchFamily="18" charset="0"/>
                                        </a:rPr>
                                        <m:t>𝐹𝑅</m:t>
                                      </m:r>
                                    </m:e>
                                    <m:sub>
                                      <m:r>
                                        <a:rPr lang="en-US" i="1">
                                          <a:latin typeface="Cambria Math" panose="02040503050406030204" pitchFamily="18" charset="0"/>
                                        </a:rPr>
                                        <m:t>𝑡</m:t>
                                      </m:r>
                                    </m:sub>
                                  </m:sSub>
                                </m:e>
                                <m:e>
                                  <m:r>
                                    <a:rPr lang="en-US" i="0">
                                      <a:latin typeface="Cambria Math" panose="02040503050406030204" pitchFamily="18" charset="0"/>
                                    </a:rPr>
                                    <m:t> </m:t>
                                  </m:r>
                                </m:e>
                                <m:e>
                                  <m:sSub>
                                    <m:sSubPr>
                                      <m:ctrlPr>
                                        <a:rPr lang="en-US" i="1">
                                          <a:solidFill>
                                            <a:srgbClr val="836967"/>
                                          </a:solidFill>
                                          <a:latin typeface="Cambria Math" charset="0"/>
                                        </a:rPr>
                                      </m:ctrlPr>
                                    </m:sSubPr>
                                    <m:e>
                                      <m:r>
                                        <a:rPr lang="en-US" i="1">
                                          <a:latin typeface="Cambria Math" panose="02040503050406030204" pitchFamily="18" charset="0"/>
                                        </a:rPr>
                                        <m:t>𝐹𝑅</m:t>
                                      </m:r>
                                    </m:e>
                                    <m:sub>
                                      <m:r>
                                        <a:rPr lang="en-US" i="1">
                                          <a:latin typeface="Cambria Math" panose="02040503050406030204" pitchFamily="18" charset="0"/>
                                        </a:rPr>
                                        <m:t>𝑡</m:t>
                                      </m:r>
                                      <m:r>
                                        <a:rPr lang="en-US" i="0">
                                          <a:latin typeface="Cambria Math" panose="02040503050406030204" pitchFamily="18" charset="0"/>
                                        </a:rPr>
                                        <m:t>+1</m:t>
                                      </m:r>
                                    </m:sub>
                                  </m:sSub>
                                </m:e>
                                <m:e>
                                  <m:r>
                                    <a:rPr lang="en-US" i="0">
                                      <a:latin typeface="Cambria Math" panose="02040503050406030204" pitchFamily="18" charset="0"/>
                                    </a:rPr>
                                    <m:t> …</m:t>
                                  </m:r>
                                  <m:sSub>
                                    <m:sSubPr>
                                      <m:ctrlPr>
                                        <a:rPr lang="en-US" i="1">
                                          <a:solidFill>
                                            <a:srgbClr val="836967"/>
                                          </a:solidFill>
                                          <a:latin typeface="Cambria Math" charset="0"/>
                                        </a:rPr>
                                      </m:ctrlPr>
                                    </m:sSubPr>
                                    <m:e>
                                      <m:r>
                                        <a:rPr lang="en-US" i="1">
                                          <a:latin typeface="Cambria Math" panose="02040503050406030204" pitchFamily="18" charset="0"/>
                                        </a:rPr>
                                        <m:t>𝐹𝑅</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2</m:t>
                                      </m:r>
                                    </m:sub>
                                  </m:sSub>
                                  <m:r>
                                    <a:rPr lang="en-US" i="0">
                                      <a:latin typeface="Cambria Math" panose="02040503050406030204" pitchFamily="18" charset="0"/>
                                    </a:rPr>
                                    <m:t> </m:t>
                                  </m:r>
                                </m:e>
                              </m:d>
                              <m:r>
                                <a:rPr lang="en-US" i="0">
                                  <a:latin typeface="Cambria Math" panose="02040503050406030204" pitchFamily="18" charset="0"/>
                                </a:rPr>
                                <m:t> = 0</m:t>
                              </m:r>
                            </m:e>
                            <m:e>
                              <m:r>
                                <a:rPr lang="en-US" i="0">
                                  <a:latin typeface="Cambria Math" panose="02040503050406030204" pitchFamily="18" charset="0"/>
                                </a:rPr>
                                <m:t>&amp;</m:t>
                              </m:r>
                              <m:r>
                                <a:rPr lang="en-US" i="1">
                                  <a:latin typeface="Cambria Math" panose="02040503050406030204" pitchFamily="18" charset="0"/>
                                </a:rPr>
                                <m:t>𝑡𝑎𝑡𝑒</m:t>
                              </m:r>
                              <m:r>
                                <a:rPr lang="en-US" i="0">
                                  <a:latin typeface="Cambria Math" panose="02040503050406030204" pitchFamily="18" charset="0"/>
                                </a:rPr>
                                <m:t> 1,  </m:t>
                              </m:r>
                              <m:r>
                                <a:rPr lang="en-US" i="1">
                                  <a:latin typeface="Cambria Math" panose="02040503050406030204" pitchFamily="18" charset="0"/>
                                </a:rPr>
                                <m:t>𝑖𝑓</m:t>
                              </m:r>
                              <m:r>
                                <a:rPr lang="en-US" i="0">
                                  <a:latin typeface="Cambria Math" panose="02040503050406030204" pitchFamily="18" charset="0"/>
                                </a:rPr>
                                <m:t>  </m:t>
                              </m:r>
                              <m:r>
                                <a:rPr lang="en-US" i="1">
                                  <a:latin typeface="Cambria Math" panose="02040503050406030204" pitchFamily="18" charset="0"/>
                                </a:rPr>
                                <m:t>𝑀𝑜𝑑𝑒</m:t>
                              </m:r>
                              <m:d>
                                <m:dPr>
                                  <m:sepChr m:val=","/>
                                  <m:ctrlPr>
                                    <a:rPr lang="en-US" i="1">
                                      <a:latin typeface="Cambria Math" charset="0"/>
                                    </a:rPr>
                                  </m:ctrlPr>
                                </m:dPr>
                                <m:e>
                                  <m:sSub>
                                    <m:sSubPr>
                                      <m:ctrlPr>
                                        <a:rPr lang="en-US" i="1">
                                          <a:solidFill>
                                            <a:srgbClr val="836967"/>
                                          </a:solidFill>
                                          <a:latin typeface="Cambria Math" charset="0"/>
                                        </a:rPr>
                                      </m:ctrlPr>
                                    </m:sSubPr>
                                    <m:e>
                                      <m:r>
                                        <a:rPr lang="en-US" i="1">
                                          <a:latin typeface="Cambria Math" panose="02040503050406030204" pitchFamily="18" charset="0"/>
                                        </a:rPr>
                                        <m:t>𝐹𝑅</m:t>
                                      </m:r>
                                    </m:e>
                                    <m:sub>
                                      <m:r>
                                        <a:rPr lang="en-US" i="1">
                                          <a:latin typeface="Cambria Math" panose="02040503050406030204" pitchFamily="18" charset="0"/>
                                        </a:rPr>
                                        <m:t>𝑡</m:t>
                                      </m:r>
                                    </m:sub>
                                  </m:sSub>
                                </m:e>
                                <m:e>
                                  <m:r>
                                    <a:rPr lang="en-US" i="0">
                                      <a:latin typeface="Cambria Math" panose="02040503050406030204" pitchFamily="18" charset="0"/>
                                    </a:rPr>
                                    <m:t> </m:t>
                                  </m:r>
                                </m:e>
                                <m:e>
                                  <m:sSub>
                                    <m:sSubPr>
                                      <m:ctrlPr>
                                        <a:rPr lang="en-US" i="1">
                                          <a:solidFill>
                                            <a:srgbClr val="836967"/>
                                          </a:solidFill>
                                          <a:latin typeface="Cambria Math" charset="0"/>
                                        </a:rPr>
                                      </m:ctrlPr>
                                    </m:sSubPr>
                                    <m:e>
                                      <m:r>
                                        <a:rPr lang="en-US" i="1">
                                          <a:latin typeface="Cambria Math" panose="02040503050406030204" pitchFamily="18" charset="0"/>
                                        </a:rPr>
                                        <m:t>𝐹𝑅</m:t>
                                      </m:r>
                                    </m:e>
                                    <m:sub>
                                      <m:r>
                                        <a:rPr lang="en-US" i="1">
                                          <a:latin typeface="Cambria Math" panose="02040503050406030204" pitchFamily="18" charset="0"/>
                                        </a:rPr>
                                        <m:t>𝑡</m:t>
                                      </m:r>
                                      <m:r>
                                        <a:rPr lang="en-US" i="0">
                                          <a:latin typeface="Cambria Math" panose="02040503050406030204" pitchFamily="18" charset="0"/>
                                        </a:rPr>
                                        <m:t>+1</m:t>
                                      </m:r>
                                    </m:sub>
                                  </m:sSub>
                                </m:e>
                                <m:e>
                                  <m:r>
                                    <a:rPr lang="en-US" i="0">
                                      <a:latin typeface="Cambria Math" panose="02040503050406030204" pitchFamily="18" charset="0"/>
                                    </a:rPr>
                                    <m:t> …</m:t>
                                  </m:r>
                                  <m:sSub>
                                    <m:sSubPr>
                                      <m:ctrlPr>
                                        <a:rPr lang="en-US" i="1">
                                          <a:solidFill>
                                            <a:srgbClr val="836967"/>
                                          </a:solidFill>
                                          <a:latin typeface="Cambria Math" charset="0"/>
                                        </a:rPr>
                                      </m:ctrlPr>
                                    </m:sSubPr>
                                    <m:e>
                                      <m:r>
                                        <a:rPr lang="en-US" i="1">
                                          <a:latin typeface="Cambria Math" panose="02040503050406030204" pitchFamily="18" charset="0"/>
                                        </a:rPr>
                                        <m:t>𝐹𝑅</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2</m:t>
                                      </m:r>
                                    </m:sub>
                                  </m:sSub>
                                  <m:r>
                                    <a:rPr lang="en-US" i="0">
                                      <a:latin typeface="Cambria Math" panose="02040503050406030204" pitchFamily="18" charset="0"/>
                                    </a:rPr>
                                    <m:t> </m:t>
                                  </m:r>
                                </m:e>
                              </m:d>
                              <m:r>
                                <a:rPr lang="en-US" i="0">
                                  <a:latin typeface="Cambria Math" panose="02040503050406030204" pitchFamily="18" charset="0"/>
                                </a:rPr>
                                <m:t> = 1</m:t>
                              </m:r>
                            </m:e>
                          </m:eqArr>
                        </m:e>
                      </m:d>
                      <m:r>
                        <a:rPr lang="en-US" i="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01F45BCF-988C-F640-ABE0-B7E6F847AC93}"/>
                  </a:ext>
                </a:extLst>
              </p:cNvPr>
              <p:cNvSpPr txBox="1">
                <a:spLocks noRot="1" noChangeAspect="1" noMove="1" noResize="1" noEditPoints="1" noAdjustHandles="1" noChangeArrowheads="1" noChangeShapeType="1" noTextEdit="1"/>
              </p:cNvSpPr>
              <p:nvPr/>
            </p:nvSpPr>
            <p:spPr>
              <a:xfrm>
                <a:off x="1537061" y="3222731"/>
                <a:ext cx="6109063" cy="572914"/>
              </a:xfrm>
              <a:prstGeom prst="rect">
                <a:avLst/>
              </a:prstGeom>
              <a:blipFill>
                <a:blip r:embed="rId4"/>
                <a:stretch>
                  <a:fillRect t="-172340" b="-25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796F2556-B938-FE4A-BF69-48A087B2D2A1}"/>
                  </a:ext>
                </a:extLst>
              </p:cNvPr>
              <p:cNvSpPr txBox="1"/>
              <p:nvPr/>
            </p:nvSpPr>
            <p:spPr>
              <a:xfrm>
                <a:off x="3251562" y="3948456"/>
                <a:ext cx="268006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b="0" i="1" smtClean="0">
                          <a:latin typeface="Cambria Math" panose="02040503050406030204" pitchFamily="18" charset="0"/>
                        </a:rPr>
                        <m:t> </m:t>
                      </m:r>
                      <m:r>
                        <a:rPr lang="en-US" altLang="zh-TW" b="0" i="1" smtClean="0">
                          <a:latin typeface="Cambria Math" panose="02040503050406030204" pitchFamily="18" charset="0"/>
                        </a:rPr>
                        <m:t>,</m:t>
                      </m:r>
                      <m:r>
                        <a:rPr lang="zh-TW" altLang="en-US" b="0" i="1" smtClean="0">
                          <a:latin typeface="Cambria Math" panose="02040503050406030204" pitchFamily="18" charset="0"/>
                        </a:rPr>
                        <m:t> </m:t>
                      </m:r>
                      <m:r>
                        <a:rPr lang="en-US" altLang="zh-TW" b="0" i="1" smtClean="0">
                          <a:latin typeface="Cambria Math" panose="02040503050406030204" pitchFamily="18" charset="0"/>
                        </a:rPr>
                        <m:t>𝑤h𝑒𝑟𝑒</m:t>
                      </m:r>
                      <m:r>
                        <a:rPr lang="zh-TW" altLang="en-US" b="0" i="1" smtClean="0">
                          <a:latin typeface="Cambria Math" panose="02040503050406030204" pitchFamily="18" charset="0"/>
                        </a:rPr>
                        <m:t> </m:t>
                      </m:r>
                      <m:r>
                        <a:rPr lang="en-US" i="1" smtClean="0">
                          <a:latin typeface="Cambria Math" panose="02040503050406030204" pitchFamily="18" charset="0"/>
                        </a:rPr>
                        <m:t>𝑇</m:t>
                      </m:r>
                      <m:r>
                        <a:rPr lang="en-US" i="0">
                          <a:latin typeface="Cambria Math" panose="02040503050406030204" pitchFamily="18" charset="0"/>
                        </a:rPr>
                        <m:t>1 = 5</m:t>
                      </m:r>
                      <m:r>
                        <a:rPr lang="en-US" altLang="zh-TW" b="0" i="0" smtClean="0">
                          <a:latin typeface="Cambria Math" panose="02040503050406030204" pitchFamily="18" charset="0"/>
                        </a:rPr>
                        <m:t>,</m:t>
                      </m:r>
                      <m:r>
                        <a:rPr lang="zh-TW" altLang="en-US" b="0" i="0" smtClean="0">
                          <a:latin typeface="Cambria Math" panose="02040503050406030204" pitchFamily="18" charset="0"/>
                        </a:rPr>
                        <m:t> </m:t>
                      </m:r>
                      <m:r>
                        <m:rPr>
                          <m:sty m:val="p"/>
                        </m:rPr>
                        <a:rPr lang="en-US" altLang="zh-TW" b="0" i="0" smtClean="0">
                          <a:latin typeface="Cambria Math" panose="02040503050406030204" pitchFamily="18" charset="0"/>
                        </a:rPr>
                        <m:t>and</m:t>
                      </m:r>
                      <m:r>
                        <a:rPr lang="zh-TW" altLang="en-US" b="0" i="0" smtClean="0">
                          <a:latin typeface="Cambria Math" panose="02040503050406030204" pitchFamily="18" charset="0"/>
                        </a:rPr>
                        <m:t> </m:t>
                      </m:r>
                      <m:r>
                        <m:rPr>
                          <m:sty m:val="p"/>
                        </m:rPr>
                        <a:rPr lang="en-US" altLang="zh-TW" b="0" i="0" smtClean="0">
                          <a:latin typeface="Cambria Math" panose="02040503050406030204" pitchFamily="18" charset="0"/>
                        </a:rPr>
                        <m:t>T</m:t>
                      </m:r>
                      <m:r>
                        <a:rPr lang="en-US" altLang="zh-TW" b="0" i="0" smtClean="0">
                          <a:latin typeface="Cambria Math" panose="02040503050406030204" pitchFamily="18" charset="0"/>
                        </a:rPr>
                        <m:t>2=63</m:t>
                      </m:r>
                    </m:oMath>
                  </m:oMathPara>
                </a14:m>
                <a:endParaRPr lang="en-US" dirty="0"/>
              </a:p>
            </p:txBody>
          </p:sp>
        </mc:Choice>
        <mc:Fallback xmlns="">
          <p:sp>
            <p:nvSpPr>
              <p:cNvPr id="12" name="TextBox 11">
                <a:extLst>
                  <a:ext uri="{FF2B5EF4-FFF2-40B4-BE49-F238E27FC236}">
                    <a16:creationId xmlns:a16="http://schemas.microsoft.com/office/drawing/2014/main" id="{796F2556-B938-FE4A-BF69-48A087B2D2A1}"/>
                  </a:ext>
                </a:extLst>
              </p:cNvPr>
              <p:cNvSpPr txBox="1">
                <a:spLocks noRot="1" noChangeAspect="1" noMove="1" noResize="1" noEditPoints="1" noAdjustHandles="1" noChangeArrowheads="1" noChangeShapeType="1" noTextEdit="1"/>
              </p:cNvSpPr>
              <p:nvPr/>
            </p:nvSpPr>
            <p:spPr>
              <a:xfrm>
                <a:off x="3251562" y="3948456"/>
                <a:ext cx="2680061" cy="307777"/>
              </a:xfrm>
              <a:prstGeom prst="rect">
                <a:avLst/>
              </a:prstGeom>
              <a:blipFill>
                <a:blip r:embed="rId5"/>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2304463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Features</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233294" y="980848"/>
            <a:ext cx="8504306" cy="3434398"/>
          </a:xfrm>
          <a:prstGeom prst="rect">
            <a:avLst/>
          </a:prstGeom>
          <a:noFill/>
          <a:ln>
            <a:noFill/>
          </a:ln>
        </p:spPr>
        <p:txBody>
          <a:bodyPr spcFirstLastPara="1" wrap="square" lIns="91425" tIns="91425" rIns="91425" bIns="91425" anchor="t" anchorCtr="0">
            <a:noAutofit/>
          </a:bodyPr>
          <a:lstStyle/>
          <a:p>
            <a:r>
              <a:rPr lang="en-US" altLang="zh-TW" b="1" dirty="0">
                <a:solidFill>
                  <a:schemeClr val="tx1"/>
                </a:solidFill>
                <a:latin typeface="Times New Roman" panose="02020603050405020304" pitchFamily="18" charset="0"/>
                <a:cs typeface="Times New Roman" panose="02020603050405020304" pitchFamily="18" charset="0"/>
              </a:rPr>
              <a:t>R</a:t>
            </a:r>
            <a:r>
              <a:rPr lang="en-US" b="1" dirty="0">
                <a:solidFill>
                  <a:schemeClr val="tx1"/>
                </a:solidFill>
                <a:latin typeface="Times New Roman" panose="02020603050405020304" pitchFamily="18" charset="0"/>
                <a:cs typeface="Times New Roman" panose="02020603050405020304" pitchFamily="18" charset="0"/>
              </a:rPr>
              <a:t>eturns</a:t>
            </a:r>
            <a:r>
              <a:rPr lang="en-US" dirty="0">
                <a:latin typeface="Times New Roman" panose="02020603050405020304" pitchFamily="18" charset="0"/>
                <a:cs typeface="Times New Roman" panose="02020603050405020304" pitchFamily="18" charset="0"/>
              </a:rPr>
              <a:t> under past determined time period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altLang="zh-TW" b="1" dirty="0">
                <a:solidFill>
                  <a:schemeClr val="tx1"/>
                </a:solidFill>
                <a:latin typeface="Times New Roman" panose="02020603050405020304" pitchFamily="18" charset="0"/>
                <a:cs typeface="Times New Roman" panose="02020603050405020304" pitchFamily="18" charset="0"/>
              </a:rPr>
              <a:t>V</a:t>
            </a:r>
            <a:r>
              <a:rPr lang="en-US" b="1" dirty="0">
                <a:solidFill>
                  <a:schemeClr val="tx1"/>
                </a:solidFill>
                <a:latin typeface="Times New Roman" panose="02020603050405020304" pitchFamily="18" charset="0"/>
                <a:cs typeface="Times New Roman" panose="02020603050405020304" pitchFamily="18" charset="0"/>
              </a:rPr>
              <a:t>olatility</a:t>
            </a:r>
            <a:r>
              <a:rPr lang="en-US" dirty="0">
                <a:latin typeface="Times New Roman" panose="02020603050405020304" pitchFamily="18" charset="0"/>
                <a:cs typeface="Times New Roman" panose="02020603050405020304" pitchFamily="18" charset="0"/>
              </a:rPr>
              <a:t> under a past determined time period </a:t>
            </a:r>
          </a:p>
          <a:p>
            <a:endParaRPr lang="en-US" dirty="0">
              <a:latin typeface="Times New Roman" panose="02020603050405020304" pitchFamily="18" charset="0"/>
              <a:cs typeface="Times New Roman" panose="02020603050405020304" pitchFamily="18" charset="0"/>
            </a:endParaRPr>
          </a:p>
          <a:p>
            <a:pPr marL="139700" indent="0">
              <a:buNone/>
            </a:pPr>
            <a:endParaRPr lang="en-US" dirty="0">
              <a:latin typeface="Times New Roman" panose="02020603050405020304" pitchFamily="18" charset="0"/>
              <a:cs typeface="Times New Roman" panose="02020603050405020304" pitchFamily="18" charset="0"/>
            </a:endParaRPr>
          </a:p>
          <a:p>
            <a:pPr marL="139700" indent="0">
              <a:buNone/>
            </a:pPr>
            <a:endParaRPr lang="en-US" dirty="0">
              <a:latin typeface="Times New Roman" panose="02020603050405020304" pitchFamily="18" charset="0"/>
              <a:cs typeface="Times New Roman" panose="02020603050405020304" pitchFamily="18" charset="0"/>
            </a:endParaRPr>
          </a:p>
          <a:p>
            <a:r>
              <a:rPr lang="en-US" altLang="zh-TW" b="1" dirty="0">
                <a:solidFill>
                  <a:schemeClr val="tx1"/>
                </a:solidFill>
                <a:latin typeface="Times New Roman" panose="02020603050405020304" pitchFamily="18" charset="0"/>
                <a:cs typeface="Times New Roman" panose="02020603050405020304" pitchFamily="18" charset="0"/>
              </a:rPr>
              <a:t>T</a:t>
            </a:r>
            <a:r>
              <a:rPr lang="en-US" b="1" dirty="0">
                <a:solidFill>
                  <a:schemeClr val="tx1"/>
                </a:solidFill>
                <a:latin typeface="Times New Roman" panose="02020603050405020304" pitchFamily="18" charset="0"/>
                <a:cs typeface="Times New Roman" panose="02020603050405020304" pitchFamily="18" charset="0"/>
              </a:rPr>
              <a:t>echnical indicators</a:t>
            </a:r>
            <a:r>
              <a:rPr lang="en-US" dirty="0">
                <a:latin typeface="Times New Roman" panose="02020603050405020304" pitchFamily="18" charset="0"/>
                <a:cs typeface="Times New Roman" panose="02020603050405020304" pitchFamily="18" charset="0"/>
              </a:rPr>
              <a:t>, including Moving Average Convergence Divergence (MACD), Relative Strength Index (RSI), On-Balance Volume (OBV), Accumulation Distribution Indicator (ADI) and Force Index (FI)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79735F3B-0A0E-0E46-9549-8E4005085125}"/>
                  </a:ext>
                </a:extLst>
              </p:cNvPr>
              <p:cNvSpPr txBox="1"/>
              <p:nvPr/>
            </p:nvSpPr>
            <p:spPr>
              <a:xfrm>
                <a:off x="2076995" y="1410398"/>
                <a:ext cx="4572000" cy="5320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charset="0"/>
                            </a:rPr>
                          </m:ctrlPr>
                        </m:sSubPr>
                        <m:e>
                          <m:r>
                            <a:rPr lang="en-US" i="1">
                              <a:latin typeface="Cambria Math" panose="02040503050406030204" pitchFamily="18" charset="0"/>
                            </a:rPr>
                            <m:t>𝑅𝑒𝑡𝑢𝑟𝑛</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3</m:t>
                          </m:r>
                        </m:sub>
                      </m:sSub>
                      <m:r>
                        <a:rPr lang="en-US" i="0">
                          <a:latin typeface="Cambria Math" panose="02040503050406030204" pitchFamily="18" charset="0"/>
                        </a:rPr>
                        <m:t> = </m:t>
                      </m:r>
                      <m:f>
                        <m:fPr>
                          <m:ctrlPr>
                            <a:rPr lang="en-US" i="1">
                              <a:solidFill>
                                <a:srgbClr val="836967"/>
                              </a:solidFill>
                              <a:latin typeface="Cambria Math" charset="0"/>
                            </a:rPr>
                          </m:ctrlPr>
                        </m:fPr>
                        <m:num>
                          <m:sSub>
                            <m:sSubPr>
                              <m:ctrlPr>
                                <a:rPr lang="en-US" i="1">
                                  <a:solidFill>
                                    <a:srgbClr val="836967"/>
                                  </a:solidFill>
                                  <a:latin typeface="Cambria Math" charset="0"/>
                                </a:rPr>
                              </m:ctrlPr>
                            </m:sSubPr>
                            <m:e>
                              <m:r>
                                <a:rPr lang="en-US" i="1">
                                  <a:latin typeface="Cambria Math" panose="02040503050406030204" pitchFamily="18" charset="0"/>
                                </a:rPr>
                                <m:t>𝑃𝑟𝑖𝑐𝑒</m:t>
                              </m:r>
                            </m:e>
                            <m:sub>
                              <m:r>
                                <a:rPr lang="en-US" i="1">
                                  <a:latin typeface="Cambria Math" panose="02040503050406030204" pitchFamily="18" charset="0"/>
                                </a:rPr>
                                <m:t>𝑡</m:t>
                              </m:r>
                            </m:sub>
                          </m:sSub>
                        </m:num>
                        <m:den>
                          <m:sSub>
                            <m:sSubPr>
                              <m:ctrlPr>
                                <a:rPr lang="en-US" i="1">
                                  <a:solidFill>
                                    <a:srgbClr val="836967"/>
                                  </a:solidFill>
                                  <a:latin typeface="Cambria Math" charset="0"/>
                                </a:rPr>
                              </m:ctrlPr>
                            </m:sSubPr>
                            <m:e>
                              <m:r>
                                <a:rPr lang="en-US" i="1">
                                  <a:latin typeface="Cambria Math" panose="02040503050406030204" pitchFamily="18" charset="0"/>
                                </a:rPr>
                                <m:t>𝑃𝑟𝑖𝑐𝑒</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3</m:t>
                              </m:r>
                            </m:sub>
                          </m:sSub>
                        </m:den>
                      </m:f>
                      <m:r>
                        <a:rPr lang="en-US" i="0">
                          <a:latin typeface="Cambria Math" panose="02040503050406030204" pitchFamily="18" charset="0"/>
                        </a:rPr>
                        <m:t> – 1</m:t>
                      </m:r>
                    </m:oMath>
                  </m:oMathPara>
                </a14:m>
                <a:endParaRPr lang="en-US" dirty="0"/>
              </a:p>
            </p:txBody>
          </p:sp>
        </mc:Choice>
        <mc:Fallback xmlns="">
          <p:sp>
            <p:nvSpPr>
              <p:cNvPr id="9" name="TextBox 8">
                <a:extLst>
                  <a:ext uri="{FF2B5EF4-FFF2-40B4-BE49-F238E27FC236}">
                    <a16:creationId xmlns:a16="http://schemas.microsoft.com/office/drawing/2014/main" id="{79735F3B-0A0E-0E46-9549-8E4005085125}"/>
                  </a:ext>
                </a:extLst>
              </p:cNvPr>
              <p:cNvSpPr txBox="1">
                <a:spLocks noRot="1" noChangeAspect="1" noMove="1" noResize="1" noEditPoints="1" noAdjustHandles="1" noChangeArrowheads="1" noChangeShapeType="1" noTextEdit="1"/>
              </p:cNvSpPr>
              <p:nvPr/>
            </p:nvSpPr>
            <p:spPr>
              <a:xfrm>
                <a:off x="2076995" y="1410398"/>
                <a:ext cx="4572000" cy="53200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A1595B29-D00D-8940-B002-C4946911C575}"/>
                  </a:ext>
                </a:extLst>
              </p:cNvPr>
              <p:cNvSpPr txBox="1"/>
              <p:nvPr/>
            </p:nvSpPr>
            <p:spPr>
              <a:xfrm>
                <a:off x="2286000" y="2710168"/>
                <a:ext cx="4572000"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 </m:t>
                      </m:r>
                      <m:sSub>
                        <m:sSubPr>
                          <m:ctrlPr>
                            <a:rPr lang="en-US" i="1">
                              <a:solidFill>
                                <a:srgbClr val="836967"/>
                              </a:solidFill>
                              <a:latin typeface="Cambria Math" charset="0"/>
                            </a:rPr>
                          </m:ctrlPr>
                        </m:sSubPr>
                        <m:e>
                          <m:r>
                            <a:rPr lang="en-US" i="1">
                              <a:latin typeface="Cambria Math" panose="02040503050406030204" pitchFamily="18" charset="0"/>
                            </a:rPr>
                            <m:t>𝑉𝑜𝑙𝑎𝑡𝑖𝑙𝑖𝑡𝑦</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3 </m:t>
                          </m:r>
                        </m:sub>
                      </m:sSub>
                      <m:r>
                        <a:rPr lang="en-US" i="0">
                          <a:latin typeface="Cambria Math" panose="02040503050406030204" pitchFamily="18" charset="0"/>
                        </a:rPr>
                        <m:t>= </m:t>
                      </m:r>
                      <m:r>
                        <a:rPr lang="en-US" i="1">
                          <a:latin typeface="Cambria Math" panose="02040503050406030204" pitchFamily="18" charset="0"/>
                        </a:rPr>
                        <m:t>𝑠𝑡𝑑</m:t>
                      </m:r>
                      <m:d>
                        <m:dPr>
                          <m:begChr m:val="{"/>
                          <m:endChr m:val="}"/>
                          <m:sepChr m:val=","/>
                          <m:ctrlPr>
                            <a:rPr lang="en-US" i="1">
                              <a:latin typeface="Cambria Math" charset="0"/>
                            </a:rPr>
                          </m:ctrlPr>
                        </m:dPr>
                        <m:e>
                          <m:sSub>
                            <m:sSubPr>
                              <m:ctrlPr>
                                <a:rPr lang="en-US" i="1">
                                  <a:solidFill>
                                    <a:srgbClr val="836967"/>
                                  </a:solidFill>
                                  <a:latin typeface="Cambria Math" charset="0"/>
                                </a:rPr>
                              </m:ctrlPr>
                            </m:sSubPr>
                            <m:e>
                              <m:r>
                                <a:rPr lang="en-US" i="1">
                                  <a:latin typeface="Cambria Math" panose="02040503050406030204" pitchFamily="18" charset="0"/>
                                </a:rPr>
                                <m:t>𝑃𝑟𝑖𝑐𝑒</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3</m:t>
                              </m:r>
                            </m:sub>
                          </m:sSub>
                        </m:e>
                        <m:e>
                          <m:r>
                            <a:rPr lang="en-US" i="0">
                              <a:latin typeface="Cambria Math" panose="02040503050406030204" pitchFamily="18" charset="0"/>
                            </a:rPr>
                            <m:t> </m:t>
                          </m:r>
                        </m:e>
                        <m:e>
                          <m:sSub>
                            <m:sSubPr>
                              <m:ctrlPr>
                                <a:rPr lang="en-US" i="1">
                                  <a:solidFill>
                                    <a:srgbClr val="836967"/>
                                  </a:solidFill>
                                  <a:latin typeface="Cambria Math" charset="0"/>
                                </a:rPr>
                              </m:ctrlPr>
                            </m:sSubPr>
                            <m:e>
                              <m:r>
                                <a:rPr lang="en-US" i="1">
                                  <a:latin typeface="Cambria Math" panose="02040503050406030204" pitchFamily="18" charset="0"/>
                                </a:rPr>
                                <m:t>𝑃𝑟𝑖𝑐𝑒</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𝑇</m:t>
                              </m:r>
                              <m:r>
                                <a:rPr lang="en-US" i="0">
                                  <a:latin typeface="Cambria Math" panose="02040503050406030204" pitchFamily="18" charset="0"/>
                                </a:rPr>
                                <m:t>3+1</m:t>
                              </m:r>
                            </m:sub>
                          </m:sSub>
                        </m:e>
                        <m:e>
                          <m:r>
                            <a:rPr lang="en-US" i="0">
                              <a:latin typeface="Cambria Math" panose="02040503050406030204" pitchFamily="18" charset="0"/>
                            </a:rPr>
                            <m:t>…</m:t>
                          </m:r>
                          <m:sSub>
                            <m:sSubPr>
                              <m:ctrlPr>
                                <a:rPr lang="en-US" i="1">
                                  <a:solidFill>
                                    <a:srgbClr val="836967"/>
                                  </a:solidFill>
                                  <a:latin typeface="Cambria Math" charset="0"/>
                                </a:rPr>
                              </m:ctrlPr>
                            </m:sSubPr>
                            <m:e>
                              <m:r>
                                <a:rPr lang="en-US" i="1">
                                  <a:latin typeface="Cambria Math" panose="02040503050406030204" pitchFamily="18" charset="0"/>
                                </a:rPr>
                                <m:t>𝑃𝑟𝑖𝑐𝑒</m:t>
                              </m:r>
                            </m:e>
                            <m:sub>
                              <m:r>
                                <a:rPr lang="en-US" i="1">
                                  <a:latin typeface="Cambria Math" panose="02040503050406030204" pitchFamily="18" charset="0"/>
                                </a:rPr>
                                <m:t>𝑡</m:t>
                              </m:r>
                            </m:sub>
                          </m:sSub>
                        </m:e>
                      </m:d>
                    </m:oMath>
                  </m:oMathPara>
                </a14:m>
                <a:endParaRPr lang="en-US" dirty="0"/>
              </a:p>
            </p:txBody>
          </p:sp>
        </mc:Choice>
        <mc:Fallback xmlns="">
          <p:sp>
            <p:nvSpPr>
              <p:cNvPr id="11" name="TextBox 10">
                <a:extLst>
                  <a:ext uri="{FF2B5EF4-FFF2-40B4-BE49-F238E27FC236}">
                    <a16:creationId xmlns:a16="http://schemas.microsoft.com/office/drawing/2014/main" id="{A1595B29-D00D-8940-B002-C4946911C575}"/>
                  </a:ext>
                </a:extLst>
              </p:cNvPr>
              <p:cNvSpPr txBox="1">
                <a:spLocks noRot="1" noChangeAspect="1" noMove="1" noResize="1" noEditPoints="1" noAdjustHandles="1" noChangeArrowheads="1" noChangeShapeType="1" noTextEdit="1"/>
              </p:cNvSpPr>
              <p:nvPr/>
            </p:nvSpPr>
            <p:spPr>
              <a:xfrm>
                <a:off x="2286000" y="2710168"/>
                <a:ext cx="4572000" cy="317203"/>
              </a:xfrm>
              <a:prstGeom prst="rect">
                <a:avLst/>
              </a:prstGeom>
              <a:blipFill>
                <a:blip r:embed="rId4"/>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4287121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Tuning</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Hyperparameter</a:t>
            </a:r>
            <a:r>
              <a:rPr lang="zh-TW" altLang="en-US" sz="4000" dirty="0">
                <a:latin typeface="Times New Roman" panose="02020603050405020304" pitchFamily="18" charset="0"/>
                <a:cs typeface="Times New Roman" panose="02020603050405020304" pitchFamily="18" charset="0"/>
              </a:rPr>
              <a:t> </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406400" y="1748612"/>
            <a:ext cx="6996482" cy="1326923"/>
          </a:xfrm>
          <a:prstGeom prst="rect">
            <a:avLst/>
          </a:prstGeom>
          <a:noFill/>
          <a:ln>
            <a:noFill/>
          </a:ln>
        </p:spPr>
        <p:txBody>
          <a:bodyPr spcFirstLastPara="1" wrap="square" lIns="91425" tIns="91425" rIns="91425" bIns="91425" anchor="t" anchorCtr="0">
            <a:noAutofit/>
          </a:bodyPr>
          <a:lstStyle/>
          <a:p>
            <a:r>
              <a:rPr lang="en-US" altLang="zh-TW" dirty="0" err="1">
                <a:latin typeface="Times New Roman" panose="02020603050405020304" pitchFamily="18" charset="0"/>
                <a:cs typeface="Times New Roman" panose="02020603050405020304" pitchFamily="18" charset="0"/>
              </a:rPr>
              <a:t>max_depth</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aximum tree depth parameter in the interval between 2 and 5 </a:t>
            </a:r>
          </a:p>
          <a:p>
            <a:r>
              <a:rPr lang="en-US" altLang="zh-TW" dirty="0" err="1">
                <a:latin typeface="Times New Roman" panose="02020603050405020304" pitchFamily="18" charset="0"/>
                <a:cs typeface="Times New Roman" panose="02020603050405020304" pitchFamily="18" charset="0"/>
              </a:rPr>
              <a:t>n_estimators</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number of decision tree parameter in the interval of 2 to 20 </a:t>
            </a:r>
          </a:p>
          <a:p>
            <a:r>
              <a:rPr lang="en-US" altLang="zh-TW" dirty="0" err="1">
                <a:latin typeface="Times New Roman" panose="02020603050405020304" pitchFamily="18" charset="0"/>
                <a:cs typeface="Times New Roman" panose="02020603050405020304" pitchFamily="18" charset="0"/>
              </a:rPr>
              <a:t>scale_pos_weight</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parameter controlling the balance of positive and negative weights in the interval of 1 to 3.75.</a:t>
            </a:r>
          </a:p>
        </p:txBody>
      </p:sp>
    </p:spTree>
    <p:extLst>
      <p:ext uri="{BB962C8B-B14F-4D97-AF65-F5344CB8AC3E}">
        <p14:creationId xmlns:p14="http://schemas.microsoft.com/office/powerpoint/2010/main" val="151383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454136"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Results</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Classification</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Report</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462543" y="773252"/>
            <a:ext cx="3982719" cy="1489483"/>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The true number of State 0 is significantly greater than state 1, which corresponds with the nature of long-term bull U.S. equity market. As can be seen in the confusion matrix</a:t>
            </a:r>
            <a:r>
              <a:rPr lang="en-US" altLang="zh-TW"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14E259CA-841C-2443-9D5B-19794EC7FA04}"/>
              </a:ext>
            </a:extLst>
          </p:cNvPr>
          <p:cNvPicPr>
            <a:picLocks noChangeAspect="1"/>
          </p:cNvPicPr>
          <p:nvPr/>
        </p:nvPicPr>
        <p:blipFill>
          <a:blip r:embed="rId3"/>
          <a:stretch>
            <a:fillRect/>
          </a:stretch>
        </p:blipFill>
        <p:spPr>
          <a:xfrm>
            <a:off x="846082" y="2262735"/>
            <a:ext cx="3215640" cy="2184208"/>
          </a:xfrm>
          <a:prstGeom prst="rect">
            <a:avLst/>
          </a:prstGeom>
        </p:spPr>
      </p:pic>
      <p:graphicFrame>
        <p:nvGraphicFramePr>
          <p:cNvPr id="3" name="Table 2">
            <a:extLst>
              <a:ext uri="{FF2B5EF4-FFF2-40B4-BE49-F238E27FC236}">
                <a16:creationId xmlns:a16="http://schemas.microsoft.com/office/drawing/2014/main" xmlns="" id="{E25AD93F-E876-3246-9EE2-45EA1DEABF19}"/>
              </a:ext>
            </a:extLst>
          </p:cNvPr>
          <p:cNvGraphicFramePr>
            <a:graphicFrameLocks noGrp="1"/>
          </p:cNvGraphicFramePr>
          <p:nvPr>
            <p:extLst>
              <p:ext uri="{D42A27DB-BD31-4B8C-83A1-F6EECF244321}">
                <p14:modId xmlns:p14="http://schemas.microsoft.com/office/powerpoint/2010/main" val="1957543716"/>
              </p:ext>
            </p:extLst>
          </p:nvPr>
        </p:nvGraphicFramePr>
        <p:xfrm>
          <a:off x="4650479" y="2915794"/>
          <a:ext cx="3647439" cy="1220775"/>
        </p:xfrm>
        <a:graphic>
          <a:graphicData uri="http://schemas.openxmlformats.org/drawingml/2006/table">
            <a:tbl>
              <a:tblPr bandRow="1">
                <a:tableStyleId>{5C22544A-7EE6-4342-B048-85BDC9FD1C3A}</a:tableStyleId>
              </a:tblPr>
              <a:tblGrid>
                <a:gridCol w="867565">
                  <a:extLst>
                    <a:ext uri="{9D8B030D-6E8A-4147-A177-3AD203B41FA5}">
                      <a16:colId xmlns:a16="http://schemas.microsoft.com/office/drawing/2014/main" xmlns="" val="1247495542"/>
                    </a:ext>
                  </a:extLst>
                </a:gridCol>
                <a:gridCol w="709479">
                  <a:extLst>
                    <a:ext uri="{9D8B030D-6E8A-4147-A177-3AD203B41FA5}">
                      <a16:colId xmlns:a16="http://schemas.microsoft.com/office/drawing/2014/main" xmlns="" val="2714765303"/>
                    </a:ext>
                  </a:extLst>
                </a:gridCol>
                <a:gridCol w="618598">
                  <a:extLst>
                    <a:ext uri="{9D8B030D-6E8A-4147-A177-3AD203B41FA5}">
                      <a16:colId xmlns:a16="http://schemas.microsoft.com/office/drawing/2014/main" xmlns="" val="1311502019"/>
                    </a:ext>
                  </a:extLst>
                </a:gridCol>
                <a:gridCol w="705660">
                  <a:extLst>
                    <a:ext uri="{9D8B030D-6E8A-4147-A177-3AD203B41FA5}">
                      <a16:colId xmlns:a16="http://schemas.microsoft.com/office/drawing/2014/main" xmlns="" val="2077751863"/>
                    </a:ext>
                  </a:extLst>
                </a:gridCol>
                <a:gridCol w="746137">
                  <a:extLst>
                    <a:ext uri="{9D8B030D-6E8A-4147-A177-3AD203B41FA5}">
                      <a16:colId xmlns:a16="http://schemas.microsoft.com/office/drawing/2014/main" xmlns="" val="2969817719"/>
                    </a:ext>
                  </a:extLst>
                </a:gridCol>
              </a:tblGrid>
              <a:tr h="359247">
                <a:tc>
                  <a:txBody>
                    <a:bodyPr/>
                    <a:lstStyle/>
                    <a:p>
                      <a:pPr marL="0" marR="0" algn="ctr">
                        <a:spcBef>
                          <a:spcPts val="0"/>
                        </a:spcBef>
                        <a:spcAft>
                          <a:spcPts val="0"/>
                        </a:spcAft>
                      </a:pPr>
                      <a:r>
                        <a:rPr lang="en-US" sz="900" dirty="0">
                          <a:solidFill>
                            <a:schemeClr val="bg1"/>
                          </a:solidFill>
                          <a:effectLst/>
                        </a:rPr>
                        <a:t> </a:t>
                      </a:r>
                      <a:endParaRPr lang="en-US" sz="1200" dirty="0">
                        <a:solidFill>
                          <a:schemeClr val="bg1"/>
                        </a:solidFill>
                        <a:effectLst/>
                        <a:latin typeface="Times New Roman" panose="02020603050405020304" pitchFamily="18" charset="0"/>
                        <a:ea typeface="PMingLiU" panose="02020500000000000000" pitchFamily="18" charset="-120"/>
                      </a:endParaRPr>
                    </a:p>
                  </a:txBody>
                  <a:tcPr marL="68580" marR="68580" marT="0" marB="0" anchor="ctr">
                    <a:solidFill>
                      <a:srgbClr val="57058D"/>
                    </a:solidFill>
                  </a:tcPr>
                </a:tc>
                <a:tc>
                  <a:txBody>
                    <a:bodyPr/>
                    <a:lstStyle/>
                    <a:p>
                      <a:pPr marL="0" marR="0" algn="ctr">
                        <a:spcBef>
                          <a:spcPts val="0"/>
                        </a:spcBef>
                        <a:spcAft>
                          <a:spcPts val="0"/>
                        </a:spcAft>
                      </a:pPr>
                      <a:r>
                        <a:rPr lang="en-US" sz="900" dirty="0">
                          <a:solidFill>
                            <a:schemeClr val="bg1"/>
                          </a:solidFill>
                          <a:effectLst/>
                        </a:rPr>
                        <a:t>Precision</a:t>
                      </a:r>
                      <a:endParaRPr lang="en-US" sz="1200" dirty="0">
                        <a:solidFill>
                          <a:schemeClr val="bg1"/>
                        </a:solidFill>
                        <a:effectLst/>
                        <a:latin typeface="Times New Roman" panose="02020603050405020304" pitchFamily="18" charset="0"/>
                        <a:ea typeface="PMingLiU" panose="02020500000000000000" pitchFamily="18" charset="-120"/>
                      </a:endParaRPr>
                    </a:p>
                  </a:txBody>
                  <a:tcPr marL="68580" marR="68580" marT="0" marB="0" anchor="ctr">
                    <a:solidFill>
                      <a:srgbClr val="57058D"/>
                    </a:solidFill>
                  </a:tcPr>
                </a:tc>
                <a:tc>
                  <a:txBody>
                    <a:bodyPr/>
                    <a:lstStyle/>
                    <a:p>
                      <a:pPr marL="0" marR="0" algn="ctr">
                        <a:spcBef>
                          <a:spcPts val="0"/>
                        </a:spcBef>
                        <a:spcAft>
                          <a:spcPts val="0"/>
                        </a:spcAft>
                      </a:pPr>
                      <a:r>
                        <a:rPr lang="en-US" sz="900" dirty="0">
                          <a:solidFill>
                            <a:schemeClr val="bg1"/>
                          </a:solidFill>
                          <a:effectLst/>
                        </a:rPr>
                        <a:t>Recall</a:t>
                      </a:r>
                      <a:endParaRPr lang="en-US" sz="1200" dirty="0">
                        <a:solidFill>
                          <a:schemeClr val="bg1"/>
                        </a:solidFill>
                        <a:effectLst/>
                        <a:latin typeface="Times New Roman" panose="02020603050405020304" pitchFamily="18" charset="0"/>
                        <a:ea typeface="PMingLiU" panose="02020500000000000000" pitchFamily="18" charset="-120"/>
                      </a:endParaRPr>
                    </a:p>
                  </a:txBody>
                  <a:tcPr marL="68580" marR="68580" marT="0" marB="0" anchor="ctr">
                    <a:solidFill>
                      <a:srgbClr val="57058D"/>
                    </a:solidFill>
                  </a:tcPr>
                </a:tc>
                <a:tc>
                  <a:txBody>
                    <a:bodyPr/>
                    <a:lstStyle/>
                    <a:p>
                      <a:pPr marL="0" marR="0" algn="ctr">
                        <a:spcBef>
                          <a:spcPts val="0"/>
                        </a:spcBef>
                        <a:spcAft>
                          <a:spcPts val="0"/>
                        </a:spcAft>
                      </a:pPr>
                      <a:r>
                        <a:rPr lang="en-US" sz="900" dirty="0">
                          <a:solidFill>
                            <a:schemeClr val="bg1"/>
                          </a:solidFill>
                          <a:effectLst/>
                        </a:rPr>
                        <a:t>F1-score</a:t>
                      </a:r>
                      <a:endParaRPr lang="en-US" sz="1200" dirty="0">
                        <a:solidFill>
                          <a:schemeClr val="bg1"/>
                        </a:solidFill>
                        <a:effectLst/>
                        <a:latin typeface="Times New Roman" panose="02020603050405020304" pitchFamily="18" charset="0"/>
                        <a:ea typeface="PMingLiU" panose="02020500000000000000" pitchFamily="18" charset="-120"/>
                      </a:endParaRPr>
                    </a:p>
                  </a:txBody>
                  <a:tcPr marL="68580" marR="68580" marT="0" marB="0" anchor="ctr">
                    <a:solidFill>
                      <a:srgbClr val="57058D"/>
                    </a:solidFill>
                  </a:tcPr>
                </a:tc>
                <a:tc>
                  <a:txBody>
                    <a:bodyPr/>
                    <a:lstStyle/>
                    <a:p>
                      <a:pPr marL="0" marR="0" algn="ctr">
                        <a:spcBef>
                          <a:spcPts val="0"/>
                        </a:spcBef>
                        <a:spcAft>
                          <a:spcPts val="0"/>
                        </a:spcAft>
                      </a:pPr>
                      <a:r>
                        <a:rPr lang="en-US" sz="900" dirty="0">
                          <a:solidFill>
                            <a:schemeClr val="bg1"/>
                          </a:solidFill>
                          <a:effectLst/>
                        </a:rPr>
                        <a:t>Support</a:t>
                      </a:r>
                      <a:endParaRPr lang="en-US" sz="1200" dirty="0">
                        <a:solidFill>
                          <a:schemeClr val="bg1"/>
                        </a:solidFill>
                        <a:effectLst/>
                        <a:latin typeface="Times New Roman" panose="02020603050405020304" pitchFamily="18" charset="0"/>
                        <a:ea typeface="PMingLiU" panose="02020500000000000000" pitchFamily="18" charset="-120"/>
                      </a:endParaRPr>
                    </a:p>
                  </a:txBody>
                  <a:tcPr marL="68580" marR="68580" marT="0" marB="0" anchor="ctr">
                    <a:solidFill>
                      <a:srgbClr val="57058D"/>
                    </a:solidFill>
                  </a:tcPr>
                </a:tc>
                <a:extLst>
                  <a:ext uri="{0D108BD9-81ED-4DB2-BD59-A6C34878D82A}">
                    <a16:rowId xmlns:a16="http://schemas.microsoft.com/office/drawing/2014/main" xmlns="" val="510037769"/>
                  </a:ext>
                </a:extLst>
              </a:tr>
              <a:tr h="282741">
                <a:tc>
                  <a:txBody>
                    <a:bodyPr/>
                    <a:lstStyle/>
                    <a:p>
                      <a:pPr marL="0" marR="0" algn="ctr">
                        <a:spcBef>
                          <a:spcPts val="0"/>
                        </a:spcBef>
                        <a:spcAft>
                          <a:spcPts val="0"/>
                        </a:spcAft>
                      </a:pPr>
                      <a:r>
                        <a:rPr lang="en-US" sz="900" dirty="0">
                          <a:solidFill>
                            <a:schemeClr val="bg2">
                              <a:lumMod val="50000"/>
                            </a:schemeClr>
                          </a:solidFill>
                          <a:effectLst/>
                        </a:rPr>
                        <a:t>State 0</a:t>
                      </a:r>
                      <a:endParaRPr lang="en-US" sz="1200" dirty="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dirty="0">
                          <a:solidFill>
                            <a:schemeClr val="bg2">
                              <a:lumMod val="50000"/>
                            </a:schemeClr>
                          </a:solidFill>
                          <a:effectLst/>
                        </a:rPr>
                        <a:t>0.71</a:t>
                      </a:r>
                      <a:endParaRPr lang="en-US" sz="1200" dirty="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a:solidFill>
                            <a:schemeClr val="bg2">
                              <a:lumMod val="50000"/>
                            </a:schemeClr>
                          </a:solidFill>
                          <a:effectLst/>
                        </a:rPr>
                        <a:t>0.90</a:t>
                      </a:r>
                      <a:endParaRPr lang="en-US" sz="120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a:solidFill>
                            <a:schemeClr val="bg2">
                              <a:lumMod val="50000"/>
                            </a:schemeClr>
                          </a:solidFill>
                          <a:effectLst/>
                        </a:rPr>
                        <a:t>0.79</a:t>
                      </a:r>
                      <a:endParaRPr lang="en-US" sz="120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a:solidFill>
                            <a:schemeClr val="bg2">
                              <a:lumMod val="50000"/>
                            </a:schemeClr>
                          </a:solidFill>
                          <a:effectLst/>
                        </a:rPr>
                        <a:t>9058</a:t>
                      </a:r>
                      <a:endParaRPr lang="en-US" sz="120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extLst>
                  <a:ext uri="{0D108BD9-81ED-4DB2-BD59-A6C34878D82A}">
                    <a16:rowId xmlns:a16="http://schemas.microsoft.com/office/drawing/2014/main" xmlns="" val="1339951533"/>
                  </a:ext>
                </a:extLst>
              </a:tr>
              <a:tr h="296046">
                <a:tc>
                  <a:txBody>
                    <a:bodyPr/>
                    <a:lstStyle/>
                    <a:p>
                      <a:pPr marL="0" marR="0" algn="ctr">
                        <a:spcBef>
                          <a:spcPts val="0"/>
                        </a:spcBef>
                        <a:spcAft>
                          <a:spcPts val="0"/>
                        </a:spcAft>
                      </a:pPr>
                      <a:r>
                        <a:rPr lang="en-US" sz="900">
                          <a:solidFill>
                            <a:schemeClr val="bg2">
                              <a:lumMod val="50000"/>
                            </a:schemeClr>
                          </a:solidFill>
                          <a:effectLst/>
                        </a:rPr>
                        <a:t>State 1</a:t>
                      </a:r>
                      <a:endParaRPr lang="en-US" sz="120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dirty="0">
                          <a:solidFill>
                            <a:schemeClr val="bg2">
                              <a:lumMod val="50000"/>
                            </a:schemeClr>
                          </a:solidFill>
                          <a:effectLst/>
                        </a:rPr>
                        <a:t>0.42</a:t>
                      </a:r>
                      <a:endParaRPr lang="en-US" sz="1200" dirty="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dirty="0">
                          <a:solidFill>
                            <a:schemeClr val="bg2">
                              <a:lumMod val="50000"/>
                            </a:schemeClr>
                          </a:solidFill>
                          <a:effectLst/>
                        </a:rPr>
                        <a:t>0.16</a:t>
                      </a:r>
                      <a:endParaRPr lang="en-US" sz="1200" dirty="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a:solidFill>
                            <a:schemeClr val="bg2">
                              <a:lumMod val="50000"/>
                            </a:schemeClr>
                          </a:solidFill>
                          <a:effectLst/>
                        </a:rPr>
                        <a:t>0.23</a:t>
                      </a:r>
                      <a:endParaRPr lang="en-US" sz="120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a:solidFill>
                            <a:schemeClr val="bg2">
                              <a:lumMod val="50000"/>
                            </a:schemeClr>
                          </a:solidFill>
                          <a:effectLst/>
                        </a:rPr>
                        <a:t>4030</a:t>
                      </a:r>
                      <a:endParaRPr lang="en-US" sz="120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extLst>
                  <a:ext uri="{0D108BD9-81ED-4DB2-BD59-A6C34878D82A}">
                    <a16:rowId xmlns:a16="http://schemas.microsoft.com/office/drawing/2014/main" xmlns="" val="3776552179"/>
                  </a:ext>
                </a:extLst>
              </a:tr>
              <a:tr h="282741">
                <a:tc>
                  <a:txBody>
                    <a:bodyPr/>
                    <a:lstStyle/>
                    <a:p>
                      <a:pPr marL="0" marR="0" algn="ctr">
                        <a:spcBef>
                          <a:spcPts val="0"/>
                        </a:spcBef>
                        <a:spcAft>
                          <a:spcPts val="0"/>
                        </a:spcAft>
                      </a:pPr>
                      <a:r>
                        <a:rPr lang="en-US" sz="900">
                          <a:solidFill>
                            <a:schemeClr val="bg2">
                              <a:lumMod val="50000"/>
                            </a:schemeClr>
                          </a:solidFill>
                          <a:effectLst/>
                        </a:rPr>
                        <a:t>Accuracy</a:t>
                      </a:r>
                      <a:endParaRPr lang="en-US" sz="120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a:solidFill>
                            <a:schemeClr val="bg2">
                              <a:lumMod val="50000"/>
                            </a:schemeClr>
                          </a:solidFill>
                          <a:effectLst/>
                        </a:rPr>
                        <a:t> </a:t>
                      </a:r>
                      <a:endParaRPr lang="en-US" sz="120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dirty="0">
                          <a:solidFill>
                            <a:schemeClr val="bg2">
                              <a:lumMod val="50000"/>
                            </a:schemeClr>
                          </a:solidFill>
                          <a:effectLst/>
                        </a:rPr>
                        <a:t> </a:t>
                      </a:r>
                      <a:endParaRPr lang="en-US" sz="1200" dirty="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dirty="0">
                          <a:solidFill>
                            <a:schemeClr val="bg2">
                              <a:lumMod val="50000"/>
                            </a:schemeClr>
                          </a:solidFill>
                          <a:effectLst/>
                        </a:rPr>
                        <a:t>0.67</a:t>
                      </a:r>
                      <a:endParaRPr lang="en-US" sz="1200" dirty="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algn="ctr">
                        <a:spcBef>
                          <a:spcPts val="0"/>
                        </a:spcBef>
                        <a:spcAft>
                          <a:spcPts val="0"/>
                        </a:spcAft>
                      </a:pPr>
                      <a:r>
                        <a:rPr lang="en-US" sz="900" dirty="0">
                          <a:solidFill>
                            <a:schemeClr val="bg2">
                              <a:lumMod val="50000"/>
                            </a:schemeClr>
                          </a:solidFill>
                          <a:effectLst/>
                        </a:rPr>
                        <a:t>13088</a:t>
                      </a:r>
                      <a:endParaRPr lang="en-US" sz="1200" dirty="0">
                        <a:solidFill>
                          <a:schemeClr val="bg2">
                            <a:lumMod val="50000"/>
                          </a:schemeClr>
                        </a:solidFill>
                        <a:effectLst/>
                        <a:latin typeface="Times New Roman" panose="02020603050405020304" pitchFamily="18" charset="0"/>
                        <a:ea typeface="PMingLiU" panose="02020500000000000000" pitchFamily="18" charset="-120"/>
                      </a:endParaRPr>
                    </a:p>
                  </a:txBody>
                  <a:tcPr marL="68580" marR="68580" marT="0" marB="0" anchor="ctr"/>
                </a:tc>
                <a:extLst>
                  <a:ext uri="{0D108BD9-81ED-4DB2-BD59-A6C34878D82A}">
                    <a16:rowId xmlns:a16="http://schemas.microsoft.com/office/drawing/2014/main" xmlns="" val="3454270920"/>
                  </a:ext>
                </a:extLst>
              </a:tr>
            </a:tbl>
          </a:graphicData>
        </a:graphic>
      </p:graphicFrame>
      <p:sp>
        <p:nvSpPr>
          <p:cNvPr id="7" name="Google Shape;95;p3">
            <a:extLst>
              <a:ext uri="{FF2B5EF4-FFF2-40B4-BE49-F238E27FC236}">
                <a16:creationId xmlns:a16="http://schemas.microsoft.com/office/drawing/2014/main" xmlns="" id="{3BF30D97-6CFB-0243-B7E1-E21862A31296}"/>
              </a:ext>
            </a:extLst>
          </p:cNvPr>
          <p:cNvSpPr txBox="1">
            <a:spLocks/>
          </p:cNvSpPr>
          <p:nvPr/>
        </p:nvSpPr>
        <p:spPr>
          <a:xfrm>
            <a:off x="4445262" y="773251"/>
            <a:ext cx="3647439" cy="1969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25000"/>
              </a:lnSpc>
              <a:spcBef>
                <a:spcPts val="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1pPr>
            <a:lvl2pPr marL="914400" marR="0" lvl="1"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2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model does well on predicting bull market movement, while missing some bear market movements. </a:t>
            </a:r>
            <a:r>
              <a:rPr lang="en-US" b="1" dirty="0">
                <a:solidFill>
                  <a:srgbClr val="57058D"/>
                </a:solidFill>
                <a:latin typeface="Times New Roman" panose="02020603050405020304" pitchFamily="18" charset="0"/>
                <a:cs typeface="Times New Roman" panose="02020603050405020304" pitchFamily="18" charset="0"/>
              </a:rPr>
              <a:t>Accuracy score is 67%.</a:t>
            </a:r>
            <a:r>
              <a:rPr lang="en-US" dirty="0">
                <a:latin typeface="Times New Roman" panose="02020603050405020304" pitchFamily="18" charset="0"/>
                <a:cs typeface="Times New Roman" panose="02020603050405020304" pitchFamily="18" charset="0"/>
              </a:rPr>
              <a:t> It is acceptable, because it is better than 50%, the probability of correct prediction by choosing one of two market movements randomly. </a:t>
            </a:r>
          </a:p>
        </p:txBody>
      </p:sp>
      <p:sp>
        <p:nvSpPr>
          <p:cNvPr id="8" name="Google Shape;95;p3">
            <a:extLst>
              <a:ext uri="{FF2B5EF4-FFF2-40B4-BE49-F238E27FC236}">
                <a16:creationId xmlns:a16="http://schemas.microsoft.com/office/drawing/2014/main" xmlns="" id="{97896847-2F99-8442-8CFD-0437DE80E1DF}"/>
              </a:ext>
            </a:extLst>
          </p:cNvPr>
          <p:cNvSpPr txBox="1">
            <a:spLocks/>
          </p:cNvSpPr>
          <p:nvPr/>
        </p:nvSpPr>
        <p:spPr>
          <a:xfrm>
            <a:off x="6990604" y="4071717"/>
            <a:ext cx="1493520" cy="49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25000"/>
              </a:lnSpc>
              <a:spcBef>
                <a:spcPts val="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1pPr>
            <a:lvl2pPr marL="914400" marR="0" lvl="1"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2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pPr marL="139700" indent="0">
              <a:buNone/>
            </a:pPr>
            <a:r>
              <a:rPr lang="en-US" altLang="zh-TW" sz="1200" dirty="0">
                <a:latin typeface="Times New Roman" panose="02020603050405020304" pitchFamily="18" charset="0"/>
                <a:cs typeface="Times New Roman" panose="02020603050405020304" pitchFamily="18" charset="0"/>
              </a:rPr>
              <a:t>(Source: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Author)</a:t>
            </a:r>
            <a:endParaRPr lang="en-US" sz="1200" dirty="0">
              <a:latin typeface="Times New Roman" panose="02020603050405020304" pitchFamily="18" charset="0"/>
              <a:cs typeface="Times New Roman" panose="02020603050405020304" pitchFamily="18" charset="0"/>
            </a:endParaRPr>
          </a:p>
        </p:txBody>
      </p:sp>
      <p:sp>
        <p:nvSpPr>
          <p:cNvPr id="9" name="Google Shape;95;p3">
            <a:extLst>
              <a:ext uri="{FF2B5EF4-FFF2-40B4-BE49-F238E27FC236}">
                <a16:creationId xmlns:a16="http://schemas.microsoft.com/office/drawing/2014/main" xmlns="" id="{C2DD470E-F4F8-3848-B690-CE481A138669}"/>
              </a:ext>
            </a:extLst>
          </p:cNvPr>
          <p:cNvSpPr txBox="1">
            <a:spLocks/>
          </p:cNvSpPr>
          <p:nvPr/>
        </p:nvSpPr>
        <p:spPr>
          <a:xfrm>
            <a:off x="2759972" y="4317723"/>
            <a:ext cx="1493520" cy="49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25000"/>
              </a:lnSpc>
              <a:spcBef>
                <a:spcPts val="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1pPr>
            <a:lvl2pPr marL="914400" marR="0" lvl="1"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2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pPr marL="139700" indent="0">
              <a:buNone/>
            </a:pPr>
            <a:r>
              <a:rPr lang="en-US" altLang="zh-TW" sz="1200" dirty="0">
                <a:latin typeface="Times New Roman" panose="02020603050405020304" pitchFamily="18" charset="0"/>
                <a:cs typeface="Times New Roman" panose="02020603050405020304" pitchFamily="18" charset="0"/>
              </a:rPr>
              <a:t>(Source: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Author)</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83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Results:</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Predicted</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Market</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Movement</a:t>
            </a:r>
            <a:endParaRPr sz="4000" dirty="0">
              <a:latin typeface="Times New Roman" panose="02020603050405020304" pitchFamily="18" charset="0"/>
              <a:cs typeface="Times New Roman" panose="02020603050405020304" pitchFamily="18" charset="0"/>
            </a:endParaRPr>
          </a:p>
        </p:txBody>
      </p:sp>
      <p:pic>
        <p:nvPicPr>
          <p:cNvPr id="10" name="image6.png" descr="A picture containing text, shoji&#10;&#10;Description automatically generated">
            <a:extLst>
              <a:ext uri="{FF2B5EF4-FFF2-40B4-BE49-F238E27FC236}">
                <a16:creationId xmlns:a16="http://schemas.microsoft.com/office/drawing/2014/main" xmlns="" id="{96B10F22-E2C0-D24D-AB7C-7A79013DEC82}"/>
              </a:ext>
            </a:extLst>
          </p:cNvPr>
          <p:cNvPicPr/>
          <p:nvPr/>
        </p:nvPicPr>
        <p:blipFill>
          <a:blip r:embed="rId3"/>
          <a:srcRect/>
          <a:stretch>
            <a:fillRect/>
          </a:stretch>
        </p:blipFill>
        <p:spPr>
          <a:xfrm>
            <a:off x="406400" y="747776"/>
            <a:ext cx="8249920" cy="3698240"/>
          </a:xfrm>
          <a:prstGeom prst="rect">
            <a:avLst/>
          </a:prstGeom>
          <a:ln/>
        </p:spPr>
      </p:pic>
      <p:sp>
        <p:nvSpPr>
          <p:cNvPr id="4" name="Google Shape;95;p3">
            <a:extLst>
              <a:ext uri="{FF2B5EF4-FFF2-40B4-BE49-F238E27FC236}">
                <a16:creationId xmlns:a16="http://schemas.microsoft.com/office/drawing/2014/main" xmlns="" id="{92593B02-9610-9B4F-B018-D9D5459E012A}"/>
              </a:ext>
            </a:extLst>
          </p:cNvPr>
          <p:cNvSpPr txBox="1">
            <a:spLocks/>
          </p:cNvSpPr>
          <p:nvPr/>
        </p:nvSpPr>
        <p:spPr>
          <a:xfrm>
            <a:off x="7331972" y="4200010"/>
            <a:ext cx="1493520" cy="49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25000"/>
              </a:lnSpc>
              <a:spcBef>
                <a:spcPts val="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1pPr>
            <a:lvl2pPr marL="914400" marR="0" lvl="1"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2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pPr marL="139700" indent="0">
              <a:buNone/>
            </a:pPr>
            <a:r>
              <a:rPr lang="en-US" altLang="zh-TW" sz="1200" dirty="0">
                <a:latin typeface="Times New Roman" panose="02020603050405020304" pitchFamily="18" charset="0"/>
                <a:cs typeface="Times New Roman" panose="02020603050405020304" pitchFamily="18" charset="0"/>
              </a:rPr>
              <a:t>(Source: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Author)</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6523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156242" y="222227"/>
            <a:ext cx="6895370" cy="767765"/>
          </a:xfrm>
          <a:prstGeom prst="rect">
            <a:avLst/>
          </a:prstGeom>
          <a:noFill/>
          <a:ln>
            <a:noFill/>
          </a:ln>
        </p:spPr>
        <p:txBody>
          <a:bodyPr spcFirstLastPara="1" wrap="square" lIns="91425" tIns="91425" rIns="91425" bIns="91425" anchor="t" anchorCtr="0">
            <a:noAutofit/>
          </a:bodyPr>
          <a:lstStyle/>
          <a:p>
            <a:pPr marL="0" lvl="0" indent="0" algn="r" rtl="0">
              <a:lnSpc>
                <a:spcPct val="85000"/>
              </a:lnSpc>
              <a:spcBef>
                <a:spcPts val="0"/>
              </a:spcBef>
              <a:spcAft>
                <a:spcPts val="0"/>
              </a:spcAft>
              <a:buSzPts val="4200"/>
              <a:buNone/>
            </a:pPr>
            <a:r>
              <a:rPr lang="en-US" sz="4000" dirty="0">
                <a:latin typeface="Times New Roman" charset="0"/>
                <a:ea typeface="Times New Roman" charset="0"/>
                <a:cs typeface="Times New Roman" charset="0"/>
              </a:rPr>
              <a:t>Target Date Fund – Glide Path</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287527" y="865097"/>
            <a:ext cx="8329613" cy="3155983"/>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A preset schedule that usually reallocate assets from equities to fixed income.</a:t>
            </a:r>
          </a:p>
          <a:p>
            <a:r>
              <a:rPr lang="en-US" dirty="0">
                <a:latin typeface="Times New Roman" charset="0"/>
                <a:ea typeface="Times New Roman" charset="0"/>
                <a:cs typeface="Times New Roman" charset="0"/>
              </a:rPr>
              <a:t>Assumption: older people tend to be more risk averse than younger ones. </a:t>
            </a:r>
          </a:p>
          <a:p>
            <a:r>
              <a:rPr lang="en-US" dirty="0">
                <a:latin typeface="Times New Roman" charset="0"/>
                <a:ea typeface="Times New Roman" charset="0"/>
                <a:cs typeface="Times New Roman" charset="0"/>
              </a:rPr>
              <a:t>Suitable for investors in Defined Contribution plan (ex: 401(k) plan).</a:t>
            </a:r>
          </a:p>
        </p:txBody>
      </p:sp>
      <p:sp>
        <p:nvSpPr>
          <p:cNvPr id="15" name="TextBox 14"/>
          <p:cNvSpPr txBox="1"/>
          <p:nvPr/>
        </p:nvSpPr>
        <p:spPr>
          <a:xfrm>
            <a:off x="877825" y="4866501"/>
            <a:ext cx="7827302" cy="276999"/>
          </a:xfrm>
          <a:prstGeom prst="rect">
            <a:avLst/>
          </a:prstGeom>
          <a:noFill/>
        </p:spPr>
        <p:txBody>
          <a:bodyPr wrap="square" rtlCol="0">
            <a:spAutoFit/>
          </a:bodyPr>
          <a:lstStyle/>
          <a:p>
            <a:r>
              <a:rPr lang="en-US" sz="1200" dirty="0">
                <a:solidFill>
                  <a:schemeClr val="bg2"/>
                </a:solidFill>
                <a:latin typeface="Times New Roman" charset="0"/>
                <a:ea typeface="Times New Roman" charset="0"/>
                <a:cs typeface="Times New Roman" charset="0"/>
              </a:rPr>
              <a:t>(Source: https://</a:t>
            </a:r>
            <a:r>
              <a:rPr lang="en-US" sz="1200" dirty="0" err="1">
                <a:solidFill>
                  <a:schemeClr val="bg2"/>
                </a:solidFill>
                <a:latin typeface="Times New Roman" charset="0"/>
                <a:ea typeface="Times New Roman" charset="0"/>
                <a:cs typeface="Times New Roman" charset="0"/>
              </a:rPr>
              <a:t>www.ebri.org</a:t>
            </a:r>
            <a:r>
              <a:rPr lang="en-US" sz="1200" dirty="0">
                <a:solidFill>
                  <a:schemeClr val="bg2"/>
                </a:solidFill>
                <a:latin typeface="Times New Roman" charset="0"/>
                <a:ea typeface="Times New Roman" charset="0"/>
                <a:cs typeface="Times New Roman" charset="0"/>
              </a:rPr>
              <a:t>/docs/default-source/</a:t>
            </a:r>
            <a:r>
              <a:rPr lang="en-US" sz="1200" dirty="0" err="1">
                <a:solidFill>
                  <a:schemeClr val="bg2"/>
                </a:solidFill>
                <a:latin typeface="Times New Roman" charset="0"/>
                <a:ea typeface="Times New Roman" charset="0"/>
                <a:cs typeface="Times New Roman" charset="0"/>
              </a:rPr>
              <a:t>ebri</a:t>
            </a:r>
            <a:r>
              <a:rPr lang="en-US" sz="1200" dirty="0">
                <a:solidFill>
                  <a:schemeClr val="bg2"/>
                </a:solidFill>
                <a:latin typeface="Times New Roman" charset="0"/>
                <a:ea typeface="Times New Roman" charset="0"/>
                <a:cs typeface="Times New Roman" charset="0"/>
              </a:rPr>
              <a:t>-issue-brief/ebri_ib_537_401ktdfs-9sep21.pdf?sfvrsn=bf653b2f_4x)</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4410" y="2035504"/>
            <a:ext cx="5087842" cy="2628446"/>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924370284"/>
      </p:ext>
    </p:extLst>
  </p:cSld>
  <p:clrMapOvr>
    <a:masterClrMapping/>
  </p:clrMapOvr>
  <mc:AlternateContent xmlns:mc="http://schemas.openxmlformats.org/markup-compatibility/2006">
    <mc:Choice xmlns:p14="http://schemas.microsoft.com/office/powerpoint/2010/main" Requires="p14">
      <p:transition spd="slow" p14:dur="2000" advTm="26408"/>
    </mc:Choice>
    <mc:Fallback>
      <p:transition spd="slow" advTm="26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966493"/>
          </a:xfrm>
          <a:prstGeom prst="rect">
            <a:avLst/>
          </a:prstGeom>
          <a:noFill/>
          <a:ln>
            <a:noFill/>
          </a:ln>
        </p:spPr>
        <p:txBody>
          <a:bodyPr spcFirstLastPara="1" wrap="square" lIns="91425" tIns="91425" rIns="91425" bIns="91425" anchor="t" anchorCtr="0">
            <a:noAutofit/>
          </a:bodyPr>
          <a:lstStyle/>
          <a:p>
            <a:pPr lvl="0" algn="l"/>
            <a:r>
              <a:rPr lang="en-US" altLang="zh-TW" sz="2800" dirty="0">
                <a:latin typeface="Times New Roman" panose="02020603050405020304" pitchFamily="18" charset="0"/>
                <a:cs typeface="Times New Roman" panose="02020603050405020304" pitchFamily="18" charset="0"/>
              </a:rPr>
              <a:t>Results:</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Validate</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the</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efficiency</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of</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predicted</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Market</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Movement</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(1)</a:t>
            </a:r>
            <a:endParaRPr sz="2800" dirty="0">
              <a:latin typeface="Times New Roman" panose="02020603050405020304" pitchFamily="18" charset="0"/>
              <a:cs typeface="Times New Roman" panose="02020603050405020304" pitchFamily="18" charset="0"/>
            </a:endParaRPr>
          </a:p>
        </p:txBody>
      </p:sp>
      <p:sp>
        <p:nvSpPr>
          <p:cNvPr id="4" name="Google Shape;95;p3">
            <a:extLst>
              <a:ext uri="{FF2B5EF4-FFF2-40B4-BE49-F238E27FC236}">
                <a16:creationId xmlns:a16="http://schemas.microsoft.com/office/drawing/2014/main" xmlns="" id="{2FFD5977-950A-874D-8582-B6CED422921B}"/>
              </a:ext>
            </a:extLst>
          </p:cNvPr>
          <p:cNvSpPr txBox="1">
            <a:spLocks noGrp="1"/>
          </p:cNvSpPr>
          <p:nvPr>
            <p:ph type="body" idx="1"/>
          </p:nvPr>
        </p:nvSpPr>
        <p:spPr>
          <a:xfrm>
            <a:off x="406400" y="1082267"/>
            <a:ext cx="7954723" cy="1489483"/>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To evaluate the prediction of market movement, we compare its cumulative return under switching strategy (long for predicted state 0, and short for predicted state 1) with buy and hold strategy (always long). </a:t>
            </a:r>
          </a:p>
        </p:txBody>
      </p:sp>
      <p:pic>
        <p:nvPicPr>
          <p:cNvPr id="5" name="image8.png" descr="Chart, line chart&#10;&#10;Description automatically generated">
            <a:extLst>
              <a:ext uri="{FF2B5EF4-FFF2-40B4-BE49-F238E27FC236}">
                <a16:creationId xmlns:a16="http://schemas.microsoft.com/office/drawing/2014/main" xmlns="" id="{D2CEAF02-A254-CB46-B464-E065CABF8FC1}"/>
              </a:ext>
            </a:extLst>
          </p:cNvPr>
          <p:cNvPicPr/>
          <p:nvPr/>
        </p:nvPicPr>
        <p:blipFill>
          <a:blip r:embed="rId3"/>
          <a:srcRect/>
          <a:stretch>
            <a:fillRect/>
          </a:stretch>
        </p:blipFill>
        <p:spPr>
          <a:xfrm>
            <a:off x="659876" y="2052320"/>
            <a:ext cx="7824248" cy="2479040"/>
          </a:xfrm>
          <a:prstGeom prst="rect">
            <a:avLst/>
          </a:prstGeom>
          <a:ln/>
        </p:spPr>
      </p:pic>
      <p:sp>
        <p:nvSpPr>
          <p:cNvPr id="6" name="Google Shape;95;p3">
            <a:extLst>
              <a:ext uri="{FF2B5EF4-FFF2-40B4-BE49-F238E27FC236}">
                <a16:creationId xmlns:a16="http://schemas.microsoft.com/office/drawing/2014/main" xmlns="" id="{1A06E445-2FF4-DB4E-984D-139CD009CA52}"/>
              </a:ext>
            </a:extLst>
          </p:cNvPr>
          <p:cNvSpPr txBox="1">
            <a:spLocks/>
          </p:cNvSpPr>
          <p:nvPr/>
        </p:nvSpPr>
        <p:spPr>
          <a:xfrm>
            <a:off x="3051208" y="4445891"/>
            <a:ext cx="3187973" cy="49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25000"/>
              </a:lnSpc>
              <a:spcBef>
                <a:spcPts val="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1pPr>
            <a:lvl2pPr marL="914400" marR="0" lvl="1"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2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pPr marL="139700" indent="0">
              <a:buNone/>
            </a:pPr>
            <a:r>
              <a:rPr lang="en-US" sz="1000" dirty="0">
                <a:latin typeface="Times New Roman" panose="02020603050405020304" pitchFamily="18" charset="0"/>
                <a:cs typeface="Times New Roman" panose="02020603050405020304" pitchFamily="18" charset="0"/>
              </a:rPr>
              <a:t>Cumulative Returns in testing period (Source: Author) </a:t>
            </a:r>
          </a:p>
        </p:txBody>
      </p:sp>
    </p:spTree>
    <p:extLst>
      <p:ext uri="{BB962C8B-B14F-4D97-AF65-F5344CB8AC3E}">
        <p14:creationId xmlns:p14="http://schemas.microsoft.com/office/powerpoint/2010/main" val="1046626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97840" y="213083"/>
            <a:ext cx="8077724" cy="975637"/>
          </a:xfrm>
          <a:prstGeom prst="rect">
            <a:avLst/>
          </a:prstGeom>
          <a:noFill/>
          <a:ln>
            <a:noFill/>
          </a:ln>
        </p:spPr>
        <p:txBody>
          <a:bodyPr spcFirstLastPara="1" wrap="square" lIns="91425" tIns="91425" rIns="91425" bIns="91425" anchor="t" anchorCtr="0">
            <a:noAutofit/>
          </a:bodyPr>
          <a:lstStyle/>
          <a:p>
            <a:pPr lvl="0" algn="l"/>
            <a:r>
              <a:rPr lang="en-US" altLang="zh-TW" sz="2800" dirty="0">
                <a:latin typeface="Times New Roman" panose="02020603050405020304" pitchFamily="18" charset="0"/>
                <a:cs typeface="Times New Roman" panose="02020603050405020304" pitchFamily="18" charset="0"/>
              </a:rPr>
              <a:t>Results:</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Validate</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the</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efficiency</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of</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predicted</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Market</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Movement</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(2)</a:t>
            </a:r>
            <a:endParaRPr sz="2800" dirty="0">
              <a:latin typeface="Times New Roman" panose="02020603050405020304" pitchFamily="18" charset="0"/>
              <a:cs typeface="Times New Roman" panose="02020603050405020304" pitchFamily="18" charset="0"/>
            </a:endParaRPr>
          </a:p>
        </p:txBody>
      </p:sp>
      <p:sp>
        <p:nvSpPr>
          <p:cNvPr id="4" name="Google Shape;95;p3">
            <a:extLst>
              <a:ext uri="{FF2B5EF4-FFF2-40B4-BE49-F238E27FC236}">
                <a16:creationId xmlns:a16="http://schemas.microsoft.com/office/drawing/2014/main" xmlns="" id="{2FFD5977-950A-874D-8582-B6CED422921B}"/>
              </a:ext>
            </a:extLst>
          </p:cNvPr>
          <p:cNvSpPr txBox="1">
            <a:spLocks noGrp="1"/>
          </p:cNvSpPr>
          <p:nvPr>
            <p:ph type="body" idx="1"/>
          </p:nvPr>
        </p:nvSpPr>
        <p:spPr>
          <a:xfrm>
            <a:off x="406400" y="1082267"/>
            <a:ext cx="8077724" cy="1489483"/>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Switching strategy outperforms buy and hold strategy, meaning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model somehow correctly distinguishes the bull and bear market movements and prevents from losses in downside market movement.</a:t>
            </a:r>
          </a:p>
        </p:txBody>
      </p:sp>
      <p:pic>
        <p:nvPicPr>
          <p:cNvPr id="5" name="image8.png" descr="Chart, line chart&#10;&#10;Description automatically generated">
            <a:extLst>
              <a:ext uri="{FF2B5EF4-FFF2-40B4-BE49-F238E27FC236}">
                <a16:creationId xmlns:a16="http://schemas.microsoft.com/office/drawing/2014/main" xmlns="" id="{D2CEAF02-A254-CB46-B464-E065CABF8FC1}"/>
              </a:ext>
            </a:extLst>
          </p:cNvPr>
          <p:cNvPicPr/>
          <p:nvPr/>
        </p:nvPicPr>
        <p:blipFill>
          <a:blip r:embed="rId3"/>
          <a:srcRect/>
          <a:stretch>
            <a:fillRect/>
          </a:stretch>
        </p:blipFill>
        <p:spPr>
          <a:xfrm>
            <a:off x="659876" y="2052320"/>
            <a:ext cx="7824248" cy="2479040"/>
          </a:xfrm>
          <a:prstGeom prst="rect">
            <a:avLst/>
          </a:prstGeom>
          <a:ln/>
        </p:spPr>
      </p:pic>
      <p:sp>
        <p:nvSpPr>
          <p:cNvPr id="6" name="Google Shape;95;p3">
            <a:extLst>
              <a:ext uri="{FF2B5EF4-FFF2-40B4-BE49-F238E27FC236}">
                <a16:creationId xmlns:a16="http://schemas.microsoft.com/office/drawing/2014/main" xmlns="" id="{60D2C0A6-6B86-B943-8810-DD9F8777B62D}"/>
              </a:ext>
            </a:extLst>
          </p:cNvPr>
          <p:cNvSpPr txBox="1">
            <a:spLocks/>
          </p:cNvSpPr>
          <p:nvPr/>
        </p:nvSpPr>
        <p:spPr>
          <a:xfrm>
            <a:off x="3051208" y="4445891"/>
            <a:ext cx="3187973" cy="492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25000"/>
              </a:lnSpc>
              <a:spcBef>
                <a:spcPts val="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1pPr>
            <a:lvl2pPr marL="914400" marR="0" lvl="1"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2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pPr marL="139700" indent="0">
              <a:buNone/>
            </a:pPr>
            <a:r>
              <a:rPr lang="en-US" sz="1000" dirty="0">
                <a:latin typeface="Times New Roman" panose="02020603050405020304" pitchFamily="18" charset="0"/>
                <a:cs typeface="Times New Roman" panose="02020603050405020304" pitchFamily="18" charset="0"/>
              </a:rPr>
              <a:t>Cumulative Returns in testing period (Source: Author) </a:t>
            </a:r>
          </a:p>
        </p:txBody>
      </p:sp>
    </p:spTree>
    <p:extLst>
      <p:ext uri="{BB962C8B-B14F-4D97-AF65-F5344CB8AC3E}">
        <p14:creationId xmlns:p14="http://schemas.microsoft.com/office/powerpoint/2010/main" val="50844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399" y="205534"/>
            <a:ext cx="8463281" cy="914149"/>
          </a:xfrm>
          <a:prstGeom prst="rect">
            <a:avLst/>
          </a:prstGeom>
          <a:noFill/>
          <a:ln>
            <a:noFill/>
          </a:ln>
        </p:spPr>
        <p:txBody>
          <a:bodyPr spcFirstLastPara="1" wrap="square" lIns="91425" tIns="91425" rIns="91425" bIns="91425" anchor="t" anchorCtr="0">
            <a:noAutofit/>
          </a:bodyPr>
          <a:lstStyle/>
          <a:p>
            <a:pPr lvl="0" algn="l"/>
            <a:r>
              <a:rPr lang="en-US" altLang="zh-TW" sz="2800" dirty="0">
                <a:latin typeface="Times New Roman" panose="02020603050405020304" pitchFamily="18" charset="0"/>
                <a:cs typeface="Times New Roman" panose="02020603050405020304" pitchFamily="18" charset="0"/>
              </a:rPr>
              <a:t>Why</a:t>
            </a:r>
            <a:r>
              <a:rPr lang="zh-TW"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outperformance implies the efficiency of market movement prediction</a:t>
            </a:r>
            <a:r>
              <a:rPr lang="en-US" altLang="zh-TW" sz="280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pic>
        <p:nvPicPr>
          <p:cNvPr id="6" name="image2.png" descr="A picture containing chart&#10;&#10;Description automatically generated">
            <a:extLst>
              <a:ext uri="{FF2B5EF4-FFF2-40B4-BE49-F238E27FC236}">
                <a16:creationId xmlns:a16="http://schemas.microsoft.com/office/drawing/2014/main" xmlns="" id="{C54907E8-38D5-364B-8C97-D4617BA10EAB}"/>
              </a:ext>
            </a:extLst>
          </p:cNvPr>
          <p:cNvPicPr/>
          <p:nvPr/>
        </p:nvPicPr>
        <p:blipFill>
          <a:blip r:embed="rId3"/>
          <a:srcRect/>
          <a:stretch>
            <a:fillRect/>
          </a:stretch>
        </p:blipFill>
        <p:spPr>
          <a:xfrm>
            <a:off x="5623241" y="1394183"/>
            <a:ext cx="2926715" cy="1122680"/>
          </a:xfrm>
          <a:prstGeom prst="rect">
            <a:avLst/>
          </a:prstGeom>
          <a:ln/>
        </p:spPr>
      </p:pic>
      <p:pic>
        <p:nvPicPr>
          <p:cNvPr id="7" name="image4.png" descr="Chart&#10;&#10;Description automatically generated">
            <a:extLst>
              <a:ext uri="{FF2B5EF4-FFF2-40B4-BE49-F238E27FC236}">
                <a16:creationId xmlns:a16="http://schemas.microsoft.com/office/drawing/2014/main" xmlns="" id="{08C45C83-56ED-7840-9DCF-1C32CF832AEE}"/>
              </a:ext>
            </a:extLst>
          </p:cNvPr>
          <p:cNvPicPr/>
          <p:nvPr/>
        </p:nvPicPr>
        <p:blipFill>
          <a:blip r:embed="rId4"/>
          <a:srcRect/>
          <a:stretch>
            <a:fillRect/>
          </a:stretch>
        </p:blipFill>
        <p:spPr>
          <a:xfrm>
            <a:off x="5623241" y="3065862"/>
            <a:ext cx="2952115" cy="1118870"/>
          </a:xfrm>
          <a:prstGeom prst="rect">
            <a:avLst/>
          </a:prstGeom>
          <a:ln/>
        </p:spPr>
      </p:pic>
      <p:sp>
        <p:nvSpPr>
          <p:cNvPr id="8" name="TextBox 7">
            <a:extLst>
              <a:ext uri="{FF2B5EF4-FFF2-40B4-BE49-F238E27FC236}">
                <a16:creationId xmlns:a16="http://schemas.microsoft.com/office/drawing/2014/main" xmlns="" id="{2318709C-9870-6946-BC6E-6986C08BB5F4}"/>
              </a:ext>
            </a:extLst>
          </p:cNvPr>
          <p:cNvSpPr txBox="1"/>
          <p:nvPr/>
        </p:nvSpPr>
        <p:spPr>
          <a:xfrm>
            <a:off x="5854436" y="4184732"/>
            <a:ext cx="2489724" cy="400110"/>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Confusion Matrix for Switching Strategy  </a:t>
            </a:r>
          </a:p>
          <a:p>
            <a:pPr algn="ctr"/>
            <a:r>
              <a:rPr lang="en-US" sz="1000" dirty="0">
                <a:latin typeface="Times New Roman" panose="02020603050405020304" pitchFamily="18" charset="0"/>
                <a:cs typeface="Times New Roman" panose="02020603050405020304" pitchFamily="18" charset="0"/>
              </a:rPr>
              <a:t>      (Source: Author) </a:t>
            </a:r>
            <a:endParaRPr lang="en-US" sz="1000" dirty="0">
              <a:effectLst/>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10" name="TextBox 9">
            <a:extLst>
              <a:ext uri="{FF2B5EF4-FFF2-40B4-BE49-F238E27FC236}">
                <a16:creationId xmlns:a16="http://schemas.microsoft.com/office/drawing/2014/main" xmlns="" id="{26318893-C1F0-5D4A-9F1B-39EC5E9A6C30}"/>
              </a:ext>
            </a:extLst>
          </p:cNvPr>
          <p:cNvSpPr txBox="1"/>
          <p:nvPr/>
        </p:nvSpPr>
        <p:spPr>
          <a:xfrm>
            <a:off x="5854436" y="2486217"/>
            <a:ext cx="2489724" cy="400110"/>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Confusion Matrix for </a:t>
            </a:r>
            <a:r>
              <a:rPr lang="en-US" altLang="zh-TW" sz="1000" dirty="0">
                <a:latin typeface="Times New Roman" panose="02020603050405020304" pitchFamily="18" charset="0"/>
                <a:cs typeface="Times New Roman" panose="02020603050405020304" pitchFamily="18" charset="0"/>
              </a:rPr>
              <a:t>Buy</a:t>
            </a:r>
            <a:r>
              <a:rPr lang="zh-TW" altLang="en-US" sz="1000" dirty="0">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and</a:t>
            </a:r>
            <a:r>
              <a:rPr lang="zh-TW" altLang="en-US" sz="1000" dirty="0">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Hold</a:t>
            </a:r>
            <a:r>
              <a:rPr lang="en-US" sz="1000" dirty="0">
                <a:latin typeface="Times New Roman" panose="02020603050405020304" pitchFamily="18" charset="0"/>
                <a:cs typeface="Times New Roman" panose="02020603050405020304" pitchFamily="18" charset="0"/>
              </a:rPr>
              <a:t> Strategy  </a:t>
            </a:r>
          </a:p>
          <a:p>
            <a:pPr algn="ctr"/>
            <a:r>
              <a:rPr lang="en-US" sz="1000" dirty="0">
                <a:latin typeface="Times New Roman" panose="02020603050405020304" pitchFamily="18" charset="0"/>
                <a:cs typeface="Times New Roman" panose="02020603050405020304" pitchFamily="18" charset="0"/>
              </a:rPr>
              <a:t>      (Source: Author) </a:t>
            </a:r>
            <a:endParaRPr lang="en-US" sz="1000" dirty="0">
              <a:effectLst/>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11" name="Google Shape;95;p3">
            <a:extLst>
              <a:ext uri="{FF2B5EF4-FFF2-40B4-BE49-F238E27FC236}">
                <a16:creationId xmlns:a16="http://schemas.microsoft.com/office/drawing/2014/main" xmlns="" id="{756B1405-1980-714D-B041-E61E933C1B21}"/>
              </a:ext>
            </a:extLst>
          </p:cNvPr>
          <p:cNvSpPr txBox="1">
            <a:spLocks noGrp="1"/>
          </p:cNvSpPr>
          <p:nvPr>
            <p:ph type="body" idx="1"/>
          </p:nvPr>
        </p:nvSpPr>
        <p:spPr>
          <a:xfrm>
            <a:off x="174712" y="1022255"/>
            <a:ext cx="5448528" cy="3562587"/>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Compared to Buy and </a:t>
            </a:r>
            <a:r>
              <a:rPr lang="en-US" altLang="zh-TW" dirty="0">
                <a:latin typeface="Times New Roman" panose="02020603050405020304" pitchFamily="18" charset="0"/>
                <a:cs typeface="Times New Roman" panose="02020603050405020304" pitchFamily="18" charset="0"/>
              </a:rPr>
              <a:t>Hold</a:t>
            </a:r>
            <a:r>
              <a:rPr lang="zh-TW"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Strategy, Switching Strategy does 726 more correct short transactions while doing 768 more incorrect long transactions. The overall percentages of correct transactions are similar</a:t>
            </a:r>
            <a:r>
              <a:rPr lang="en-US" altLang="zh-TW"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However, </a:t>
            </a:r>
            <a:r>
              <a:rPr lang="en-US" b="1" dirty="0">
                <a:solidFill>
                  <a:schemeClr val="tx1"/>
                </a:solidFill>
                <a:latin typeface="Times New Roman" panose="02020603050405020304" pitchFamily="18" charset="0"/>
                <a:cs typeface="Times New Roman" panose="02020603050405020304" pitchFamily="18" charset="0"/>
              </a:rPr>
              <a:t>the equity market is negative-skewed</a:t>
            </a:r>
            <a:r>
              <a:rPr lang="en-US" dirty="0">
                <a:latin typeface="Times New Roman" panose="02020603050405020304" pitchFamily="18" charset="0"/>
                <a:cs typeface="Times New Roman" panose="02020603050405020304" pitchFamily="18" charset="0"/>
              </a:rPr>
              <a:t>. Geometric mean of those 768 incorrect long transactions is 0.35%, which is the punishment for switching strategy.  Geometric mean of 726 correct short transactions is 0.38%, which is the reward for switching strategy. </a:t>
            </a:r>
            <a:r>
              <a:rPr lang="en-US" b="1" dirty="0">
                <a:solidFill>
                  <a:schemeClr val="tx1"/>
                </a:solidFill>
                <a:latin typeface="Times New Roman" panose="02020603050405020304" pitchFamily="18" charset="0"/>
                <a:cs typeface="Times New Roman" panose="02020603050405020304" pitchFamily="18" charset="0"/>
              </a:rPr>
              <a:t>Greater reward and lower punishment lead to higher cumulative return for switching strategy. </a:t>
            </a:r>
          </a:p>
          <a:p>
            <a:r>
              <a:rPr lang="en-US" altLang="zh-TW"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t is the </a:t>
            </a:r>
            <a:r>
              <a:rPr lang="en-US" b="1" dirty="0" err="1">
                <a:solidFill>
                  <a:schemeClr val="tx1"/>
                </a:solidFill>
                <a:latin typeface="Times New Roman" panose="02020603050405020304" pitchFamily="18" charset="0"/>
                <a:cs typeface="Times New Roman" panose="02020603050405020304" pitchFamily="18" charset="0"/>
              </a:rPr>
              <a:t>XGBoost</a:t>
            </a:r>
            <a:r>
              <a:rPr lang="en-US" b="1" dirty="0">
                <a:solidFill>
                  <a:schemeClr val="tx1"/>
                </a:solidFill>
                <a:latin typeface="Times New Roman" panose="02020603050405020304" pitchFamily="18" charset="0"/>
                <a:cs typeface="Times New Roman" panose="02020603050405020304" pitchFamily="18" charset="0"/>
              </a:rPr>
              <a:t> model that somehow successfully recognizes bear market movements from long-term bull market movements</a:t>
            </a:r>
            <a:r>
              <a:rPr lang="en-US" dirty="0">
                <a:latin typeface="Times New Roman" panose="02020603050405020304" pitchFamily="18" charset="0"/>
                <a:cs typeface="Times New Roman" panose="02020603050405020304" pitchFamily="18" charset="0"/>
              </a:rPr>
              <a:t>, resulting in the outperformance of switching strategy. </a:t>
            </a:r>
          </a:p>
        </p:txBody>
      </p:sp>
    </p:spTree>
    <p:extLst>
      <p:ext uri="{BB962C8B-B14F-4D97-AF65-F5344CB8AC3E}">
        <p14:creationId xmlns:p14="http://schemas.microsoft.com/office/powerpoint/2010/main" val="4235436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Methodology</a:t>
            </a:r>
            <a:endParaRPr sz="4000" dirty="0">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xmlns="" id="{C25291F5-DD84-DD40-872C-851FDC30A819}"/>
              </a:ext>
            </a:extLst>
          </p:cNvPr>
          <p:cNvSpPr/>
          <p:nvPr/>
        </p:nvSpPr>
        <p:spPr>
          <a:xfrm>
            <a:off x="2408974" y="2993790"/>
            <a:ext cx="4928616"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Build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based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predicted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corresponding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a:t>
            </a:r>
            <a:endParaRPr lang="en-US" dirty="0">
              <a:latin typeface="Times New Roman" panose="02020603050405020304" pitchFamily="18" charset="0"/>
              <a:cs typeface="Times New Roman" panose="02020603050405020304" pitchFamily="18" charset="0"/>
            </a:endParaRPr>
          </a:p>
        </p:txBody>
      </p:sp>
      <p:sp>
        <p:nvSpPr>
          <p:cNvPr id="12" name="Rounded Rectangle 11">
            <a:extLst>
              <a:ext uri="{FF2B5EF4-FFF2-40B4-BE49-F238E27FC236}">
                <a16:creationId xmlns:a16="http://schemas.microsoft.com/office/drawing/2014/main" xmlns="" id="{00634B72-1DD8-D14C-9B74-454CCB638BAF}"/>
              </a:ext>
            </a:extLst>
          </p:cNvPr>
          <p:cNvSpPr/>
          <p:nvPr/>
        </p:nvSpPr>
        <p:spPr>
          <a:xfrm>
            <a:off x="2409230" y="4049654"/>
            <a:ext cx="4928105"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err="1">
                <a:latin typeface="Times New Roman" panose="02020603050405020304" pitchFamily="18" charset="0"/>
                <a:cs typeface="Times New Roman" panose="02020603050405020304" pitchFamily="18" charset="0"/>
              </a:rPr>
              <a:t>Backtesting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comparing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performance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paths</a:t>
            </a:r>
            <a:endParaRPr lang="en-US" dirty="0">
              <a:latin typeface="Times New Roman" panose="02020603050405020304" pitchFamily="18" charset="0"/>
              <a:cs typeface="Times New Roman" panose="02020603050405020304" pitchFamily="18" charset="0"/>
            </a:endParaRPr>
          </a:p>
        </p:txBody>
      </p:sp>
      <p:sp>
        <p:nvSpPr>
          <p:cNvPr id="15" name="Down Arrow 14">
            <a:extLst>
              <a:ext uri="{FF2B5EF4-FFF2-40B4-BE49-F238E27FC236}">
                <a16:creationId xmlns:a16="http://schemas.microsoft.com/office/drawing/2014/main" xmlns="" id="{7C39740B-26EC-BD49-9297-FF51FD159618}"/>
              </a:ext>
            </a:extLst>
          </p:cNvPr>
          <p:cNvSpPr/>
          <p:nvPr/>
        </p:nvSpPr>
        <p:spPr>
          <a:xfrm>
            <a:off x="4654822" y="2696007"/>
            <a:ext cx="235390" cy="461726"/>
          </a:xfrm>
          <a:prstGeom prst="downArrow">
            <a:avLst/>
          </a:prstGeom>
          <a:solidFill>
            <a:srgbClr val="9A6ABA"/>
          </a:solidFill>
          <a:ln>
            <a:solidFill>
              <a:srgbClr val="70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xmlns="" id="{FA036CDE-591B-F345-B556-41549A0E25A4}"/>
              </a:ext>
            </a:extLst>
          </p:cNvPr>
          <p:cNvSpPr/>
          <p:nvPr/>
        </p:nvSpPr>
        <p:spPr>
          <a:xfrm>
            <a:off x="2408974" y="1965412"/>
            <a:ext cx="4928616" cy="75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Determine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for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each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endParaRPr lang="en-US"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xmlns="" id="{9E5AE8DD-1E62-1A45-B58A-2DFF039B1898}"/>
              </a:ext>
            </a:extLst>
          </p:cNvPr>
          <p:cNvSpPr/>
          <p:nvPr/>
        </p:nvSpPr>
        <p:spPr>
          <a:xfrm>
            <a:off x="4654822" y="1654605"/>
            <a:ext cx="235390" cy="461726"/>
          </a:xfrm>
          <a:prstGeom prst="downArrow">
            <a:avLst/>
          </a:prstGeom>
          <a:solidFill>
            <a:srgbClr val="9A6ABA"/>
          </a:solidFill>
          <a:ln>
            <a:solidFill>
              <a:srgbClr val="70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xmlns="" id="{E5DD8E7C-4441-C942-8E9C-041636C2AF22}"/>
              </a:ext>
            </a:extLst>
          </p:cNvPr>
          <p:cNvSpPr/>
          <p:nvPr/>
        </p:nvSpPr>
        <p:spPr>
          <a:xfrm>
            <a:off x="2408974" y="937034"/>
            <a:ext cx="4928616"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Predicting</a:t>
            </a:r>
            <a:r>
              <a:rPr lang="en-US" dirty="0"/>
              <a:t> </a:t>
            </a:r>
            <a:r>
              <a:rPr lang="en-US" dirty="0">
                <a:latin typeface="Times New Roman" panose="02020603050405020304" pitchFamily="18" charset="0"/>
                <a:cs typeface="Times New Roman" panose="02020603050405020304" pitchFamily="18" charset="0"/>
              </a:rPr>
              <a:t>Market Movement by </a:t>
            </a:r>
            <a:r>
              <a:rPr lang="en-US"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sp>
        <p:nvSpPr>
          <p:cNvPr id="16" name="Down Arrow 15">
            <a:extLst>
              <a:ext uri="{FF2B5EF4-FFF2-40B4-BE49-F238E27FC236}">
                <a16:creationId xmlns:a16="http://schemas.microsoft.com/office/drawing/2014/main" xmlns="" id="{B9CE210B-F4A2-9741-BAD0-E5CA5CA78257}"/>
              </a:ext>
            </a:extLst>
          </p:cNvPr>
          <p:cNvSpPr/>
          <p:nvPr/>
        </p:nvSpPr>
        <p:spPr>
          <a:xfrm>
            <a:off x="4654822" y="3745227"/>
            <a:ext cx="235390" cy="461726"/>
          </a:xfrm>
          <a:prstGeom prst="downArrow">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008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xmlns="" id="{C4B45421-D92C-EB4E-B1B6-BAD3512AFD19}"/>
              </a:ext>
            </a:extLst>
          </p:cNvPr>
          <p:cNvCxnSpPr/>
          <p:nvPr/>
        </p:nvCxnSpPr>
        <p:spPr>
          <a:xfrm>
            <a:off x="2541069" y="3580799"/>
            <a:ext cx="7988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DA7376BB-9FCC-014E-B97E-5BCC2DBB5331}"/>
              </a:ext>
            </a:extLst>
          </p:cNvPr>
          <p:cNvCxnSpPr/>
          <p:nvPr/>
        </p:nvCxnSpPr>
        <p:spPr>
          <a:xfrm>
            <a:off x="5821679" y="3600250"/>
            <a:ext cx="7988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04255300-0D06-EA4B-A621-713BB061A46C}"/>
              </a:ext>
            </a:extLst>
          </p:cNvPr>
          <p:cNvCxnSpPr/>
          <p:nvPr/>
        </p:nvCxnSpPr>
        <p:spPr>
          <a:xfrm>
            <a:off x="5821679" y="2090487"/>
            <a:ext cx="7988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B2865B88-9740-184B-849D-2A595D8096A0}"/>
              </a:ext>
            </a:extLst>
          </p:cNvPr>
          <p:cNvCxnSpPr/>
          <p:nvPr/>
        </p:nvCxnSpPr>
        <p:spPr>
          <a:xfrm>
            <a:off x="2541070" y="2090487"/>
            <a:ext cx="7988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2800" dirty="0">
                <a:latin typeface="Times New Roman" panose="02020603050405020304" pitchFamily="18" charset="0"/>
                <a:cs typeface="Times New Roman" panose="02020603050405020304" pitchFamily="18" charset="0"/>
              </a:rPr>
              <a:t>Using</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Decreasing</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Ratios</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to</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decide</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the</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proportion</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of</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equity</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and</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fixed</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income</a:t>
            </a:r>
            <a:endParaRPr sz="2800" dirty="0">
              <a:latin typeface="Times New Roman" panose="02020603050405020304" pitchFamily="18" charset="0"/>
              <a:cs typeface="Times New Roman" panose="02020603050405020304" pitchFamily="18" charset="0"/>
            </a:endParaRPr>
          </a:p>
        </p:txBody>
      </p:sp>
      <p:sp>
        <p:nvSpPr>
          <p:cNvPr id="6" name="Rounded Rectangle 5">
            <a:extLst>
              <a:ext uri="{FF2B5EF4-FFF2-40B4-BE49-F238E27FC236}">
                <a16:creationId xmlns:a16="http://schemas.microsoft.com/office/drawing/2014/main" xmlns="" id="{AFCA6429-C16D-214A-ACD2-8CA254BC4B0C}"/>
              </a:ext>
            </a:extLst>
          </p:cNvPr>
          <p:cNvSpPr/>
          <p:nvPr/>
        </p:nvSpPr>
        <p:spPr>
          <a:xfrm>
            <a:off x="596767" y="1609224"/>
            <a:ext cx="2098307" cy="96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imes" pitchFamily="2" charset="0"/>
              </a:rPr>
              <a:t>Predict:</a:t>
            </a:r>
            <a:r>
              <a:rPr lang="zh-TW" altLang="en-US" dirty="0">
                <a:latin typeface="Times" pitchFamily="2" charset="0"/>
              </a:rPr>
              <a:t> </a:t>
            </a:r>
            <a:endParaRPr lang="en-US" altLang="zh-TW" dirty="0">
              <a:latin typeface="Times" pitchFamily="2" charset="0"/>
            </a:endParaRPr>
          </a:p>
          <a:p>
            <a:pPr algn="ctr"/>
            <a:r>
              <a:rPr lang="en-US" altLang="zh-TW" b="1" dirty="0">
                <a:solidFill>
                  <a:schemeClr val="tx2">
                    <a:lumMod val="10000"/>
                  </a:schemeClr>
                </a:solidFill>
                <a:latin typeface="Times" pitchFamily="2" charset="0"/>
              </a:rPr>
              <a:t>Bull</a:t>
            </a:r>
            <a:r>
              <a:rPr lang="zh-TW" altLang="en-US" dirty="0">
                <a:latin typeface="Times" pitchFamily="2" charset="0"/>
              </a:rPr>
              <a:t> </a:t>
            </a:r>
            <a:r>
              <a:rPr lang="en-US" altLang="zh-TW" dirty="0">
                <a:latin typeface="Times" pitchFamily="2" charset="0"/>
              </a:rPr>
              <a:t>Market</a:t>
            </a:r>
            <a:r>
              <a:rPr lang="zh-TW" altLang="en-US" dirty="0">
                <a:latin typeface="Times" pitchFamily="2" charset="0"/>
              </a:rPr>
              <a:t> </a:t>
            </a:r>
            <a:r>
              <a:rPr lang="en-US" altLang="zh-TW" dirty="0">
                <a:latin typeface="Times" pitchFamily="2" charset="0"/>
              </a:rPr>
              <a:t>Movement</a:t>
            </a:r>
            <a:endParaRPr lang="en-US" dirty="0">
              <a:latin typeface="Times" pitchFamily="2" charset="0"/>
            </a:endParaRPr>
          </a:p>
        </p:txBody>
      </p:sp>
      <p:sp>
        <p:nvSpPr>
          <p:cNvPr id="8" name="Rounded Rectangle 7">
            <a:extLst>
              <a:ext uri="{FF2B5EF4-FFF2-40B4-BE49-F238E27FC236}">
                <a16:creationId xmlns:a16="http://schemas.microsoft.com/office/drawing/2014/main" xmlns="" id="{40EFA4BC-D6B3-624C-8AA9-A1E5034A25C4}"/>
              </a:ext>
            </a:extLst>
          </p:cNvPr>
          <p:cNvSpPr/>
          <p:nvPr/>
        </p:nvSpPr>
        <p:spPr>
          <a:xfrm>
            <a:off x="596767" y="3005817"/>
            <a:ext cx="2098307" cy="96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imes" pitchFamily="2" charset="0"/>
              </a:rPr>
              <a:t>Predict:</a:t>
            </a:r>
            <a:r>
              <a:rPr lang="zh-TW" altLang="en-US" dirty="0">
                <a:latin typeface="Times" pitchFamily="2" charset="0"/>
              </a:rPr>
              <a:t> </a:t>
            </a:r>
            <a:endParaRPr lang="en-US" altLang="zh-TW" dirty="0">
              <a:latin typeface="Times" pitchFamily="2" charset="0"/>
            </a:endParaRPr>
          </a:p>
          <a:p>
            <a:pPr algn="ctr"/>
            <a:r>
              <a:rPr lang="en-US" altLang="zh-TW" b="1" dirty="0">
                <a:solidFill>
                  <a:schemeClr val="tx2">
                    <a:lumMod val="10000"/>
                  </a:schemeClr>
                </a:solidFill>
                <a:latin typeface="Times" pitchFamily="2" charset="0"/>
              </a:rPr>
              <a:t>Bear</a:t>
            </a:r>
            <a:r>
              <a:rPr lang="zh-TW" altLang="en-US" dirty="0">
                <a:latin typeface="Times" pitchFamily="2" charset="0"/>
              </a:rPr>
              <a:t> </a:t>
            </a:r>
            <a:r>
              <a:rPr lang="en-US" altLang="zh-TW" dirty="0">
                <a:latin typeface="Times" pitchFamily="2" charset="0"/>
              </a:rPr>
              <a:t>Market</a:t>
            </a:r>
            <a:r>
              <a:rPr lang="zh-TW" altLang="en-US" dirty="0">
                <a:latin typeface="Times" pitchFamily="2" charset="0"/>
              </a:rPr>
              <a:t> </a:t>
            </a:r>
            <a:r>
              <a:rPr lang="en-US" altLang="zh-TW" dirty="0">
                <a:latin typeface="Times" pitchFamily="2" charset="0"/>
              </a:rPr>
              <a:t>Movement</a:t>
            </a:r>
            <a:endParaRPr lang="en-US" dirty="0">
              <a:latin typeface="Times" pitchFamily="2" charset="0"/>
            </a:endParaRPr>
          </a:p>
        </p:txBody>
      </p:sp>
      <p:sp>
        <p:nvSpPr>
          <p:cNvPr id="9" name="Rounded Rectangle 8">
            <a:extLst>
              <a:ext uri="{FF2B5EF4-FFF2-40B4-BE49-F238E27FC236}">
                <a16:creationId xmlns:a16="http://schemas.microsoft.com/office/drawing/2014/main" xmlns="" id="{A7E6E298-B4A5-804B-B4CD-7D9583BC1CFB}"/>
              </a:ext>
            </a:extLst>
          </p:cNvPr>
          <p:cNvSpPr/>
          <p:nvPr/>
        </p:nvSpPr>
        <p:spPr>
          <a:xfrm>
            <a:off x="3374886" y="1609224"/>
            <a:ext cx="2619675" cy="96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imes" pitchFamily="2" charset="0"/>
              </a:rPr>
              <a:t>Use</a:t>
            </a:r>
            <a:r>
              <a:rPr lang="zh-TW" altLang="en-US" dirty="0">
                <a:latin typeface="Times" pitchFamily="2" charset="0"/>
              </a:rPr>
              <a:t> </a:t>
            </a:r>
            <a:r>
              <a:rPr lang="en-US" altLang="zh-TW" b="1" dirty="0">
                <a:solidFill>
                  <a:schemeClr val="tx2">
                    <a:lumMod val="10000"/>
                  </a:schemeClr>
                </a:solidFill>
                <a:latin typeface="Times" pitchFamily="2" charset="0"/>
              </a:rPr>
              <a:t>decreasing_ratio_0</a:t>
            </a:r>
            <a:r>
              <a:rPr lang="zh-TW" altLang="en-US" b="1" dirty="0">
                <a:solidFill>
                  <a:schemeClr val="tx2">
                    <a:lumMod val="10000"/>
                  </a:schemeClr>
                </a:solidFill>
                <a:latin typeface="Times" pitchFamily="2" charset="0"/>
              </a:rPr>
              <a:t> </a:t>
            </a:r>
            <a:r>
              <a:rPr lang="en-US" altLang="zh-TW" dirty="0">
                <a:latin typeface="Times" pitchFamily="2" charset="0"/>
              </a:rPr>
              <a:t>to</a:t>
            </a:r>
            <a:r>
              <a:rPr lang="zh-TW" altLang="en-US" dirty="0">
                <a:latin typeface="Times" pitchFamily="2" charset="0"/>
              </a:rPr>
              <a:t> </a:t>
            </a:r>
            <a:r>
              <a:rPr lang="en-US" altLang="zh-TW" dirty="0">
                <a:latin typeface="Times" pitchFamily="2" charset="0"/>
              </a:rPr>
              <a:t>decide</a:t>
            </a:r>
            <a:r>
              <a:rPr lang="zh-TW" altLang="en-US" dirty="0">
                <a:latin typeface="Times" pitchFamily="2" charset="0"/>
              </a:rPr>
              <a:t> </a:t>
            </a:r>
            <a:r>
              <a:rPr lang="en-US" altLang="zh-TW" dirty="0">
                <a:latin typeface="Times" pitchFamily="2" charset="0"/>
              </a:rPr>
              <a:t>the</a:t>
            </a:r>
            <a:r>
              <a:rPr lang="zh-TW" altLang="en-US" dirty="0">
                <a:latin typeface="Times" pitchFamily="2" charset="0"/>
              </a:rPr>
              <a:t> </a:t>
            </a:r>
            <a:r>
              <a:rPr lang="en-US" altLang="zh-TW" dirty="0">
                <a:latin typeface="Times" pitchFamily="2" charset="0"/>
              </a:rPr>
              <a:t>percentage</a:t>
            </a:r>
            <a:r>
              <a:rPr lang="zh-TW" altLang="en-US" dirty="0">
                <a:latin typeface="Times" pitchFamily="2" charset="0"/>
              </a:rPr>
              <a:t> </a:t>
            </a:r>
            <a:r>
              <a:rPr lang="en-US" altLang="zh-TW" dirty="0">
                <a:latin typeface="Times" pitchFamily="2" charset="0"/>
              </a:rPr>
              <a:t>of</a:t>
            </a:r>
            <a:r>
              <a:rPr lang="zh-TW" altLang="en-US" dirty="0">
                <a:latin typeface="Times" pitchFamily="2" charset="0"/>
              </a:rPr>
              <a:t> </a:t>
            </a:r>
            <a:r>
              <a:rPr lang="en-US" altLang="zh-TW" dirty="0">
                <a:latin typeface="Times" pitchFamily="2" charset="0"/>
              </a:rPr>
              <a:t>equity</a:t>
            </a:r>
            <a:r>
              <a:rPr lang="zh-TW" altLang="en-US" dirty="0">
                <a:latin typeface="Times" pitchFamily="2" charset="0"/>
              </a:rPr>
              <a:t> </a:t>
            </a:r>
            <a:r>
              <a:rPr lang="en-US" altLang="zh-TW" dirty="0">
                <a:latin typeface="Times" pitchFamily="2" charset="0"/>
              </a:rPr>
              <a:t>in</a:t>
            </a:r>
            <a:r>
              <a:rPr lang="zh-TW" altLang="en-US" dirty="0">
                <a:latin typeface="Times" pitchFamily="2" charset="0"/>
              </a:rPr>
              <a:t> </a:t>
            </a:r>
            <a:r>
              <a:rPr lang="en-US" altLang="zh-TW" dirty="0">
                <a:latin typeface="Times" pitchFamily="2" charset="0"/>
              </a:rPr>
              <a:t>following</a:t>
            </a:r>
            <a:r>
              <a:rPr lang="zh-TW" altLang="en-US" dirty="0">
                <a:latin typeface="Times" pitchFamily="2" charset="0"/>
              </a:rPr>
              <a:t> </a:t>
            </a:r>
            <a:r>
              <a:rPr lang="en-US" altLang="zh-TW" dirty="0">
                <a:latin typeface="Times" pitchFamily="2" charset="0"/>
              </a:rPr>
              <a:t>period</a:t>
            </a:r>
            <a:endParaRPr lang="en-US" dirty="0">
              <a:latin typeface="Times" pitchFamily="2" charset="0"/>
            </a:endParaRPr>
          </a:p>
        </p:txBody>
      </p:sp>
      <p:sp>
        <p:nvSpPr>
          <p:cNvPr id="10" name="Rounded Rectangle 9">
            <a:extLst>
              <a:ext uri="{FF2B5EF4-FFF2-40B4-BE49-F238E27FC236}">
                <a16:creationId xmlns:a16="http://schemas.microsoft.com/office/drawing/2014/main" xmlns="" id="{C96EBED3-3014-0F4B-A815-50EBB6010D8C}"/>
              </a:ext>
            </a:extLst>
          </p:cNvPr>
          <p:cNvSpPr/>
          <p:nvPr/>
        </p:nvSpPr>
        <p:spPr>
          <a:xfrm>
            <a:off x="3337307" y="3005817"/>
            <a:ext cx="2619675" cy="96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imes" pitchFamily="2" charset="0"/>
              </a:rPr>
              <a:t>Use</a:t>
            </a:r>
            <a:r>
              <a:rPr lang="zh-TW" altLang="en-US" dirty="0">
                <a:latin typeface="Times" pitchFamily="2" charset="0"/>
              </a:rPr>
              <a:t> </a:t>
            </a:r>
            <a:r>
              <a:rPr lang="en-US" altLang="zh-TW" b="1" dirty="0">
                <a:solidFill>
                  <a:schemeClr val="tx2">
                    <a:lumMod val="10000"/>
                  </a:schemeClr>
                </a:solidFill>
                <a:latin typeface="Times" pitchFamily="2" charset="0"/>
              </a:rPr>
              <a:t>decreasing_ratio_1</a:t>
            </a:r>
            <a:r>
              <a:rPr lang="zh-TW" altLang="en-US" b="1" dirty="0">
                <a:solidFill>
                  <a:schemeClr val="tx2">
                    <a:lumMod val="10000"/>
                  </a:schemeClr>
                </a:solidFill>
                <a:latin typeface="Times" pitchFamily="2" charset="0"/>
              </a:rPr>
              <a:t> </a:t>
            </a:r>
            <a:r>
              <a:rPr lang="en-US" altLang="zh-TW" dirty="0">
                <a:latin typeface="Times" pitchFamily="2" charset="0"/>
              </a:rPr>
              <a:t>to</a:t>
            </a:r>
            <a:r>
              <a:rPr lang="zh-TW" altLang="en-US" dirty="0">
                <a:latin typeface="Times" pitchFamily="2" charset="0"/>
              </a:rPr>
              <a:t> </a:t>
            </a:r>
            <a:r>
              <a:rPr lang="en-US" altLang="zh-TW" dirty="0">
                <a:latin typeface="Times" pitchFamily="2" charset="0"/>
              </a:rPr>
              <a:t>decide</a:t>
            </a:r>
            <a:r>
              <a:rPr lang="zh-TW" altLang="en-US" dirty="0">
                <a:latin typeface="Times" pitchFamily="2" charset="0"/>
              </a:rPr>
              <a:t> </a:t>
            </a:r>
            <a:r>
              <a:rPr lang="en-US" altLang="zh-TW" dirty="0">
                <a:latin typeface="Times" pitchFamily="2" charset="0"/>
              </a:rPr>
              <a:t>the</a:t>
            </a:r>
            <a:r>
              <a:rPr lang="zh-TW" altLang="en-US" dirty="0">
                <a:latin typeface="Times" pitchFamily="2" charset="0"/>
              </a:rPr>
              <a:t> </a:t>
            </a:r>
            <a:r>
              <a:rPr lang="en-US" altLang="zh-TW" dirty="0">
                <a:latin typeface="Times" pitchFamily="2" charset="0"/>
              </a:rPr>
              <a:t>percentage</a:t>
            </a:r>
            <a:r>
              <a:rPr lang="zh-TW" altLang="en-US" dirty="0">
                <a:latin typeface="Times" pitchFamily="2" charset="0"/>
              </a:rPr>
              <a:t> </a:t>
            </a:r>
            <a:r>
              <a:rPr lang="en-US" altLang="zh-TW" dirty="0">
                <a:latin typeface="Times" pitchFamily="2" charset="0"/>
              </a:rPr>
              <a:t>of</a:t>
            </a:r>
            <a:r>
              <a:rPr lang="zh-TW" altLang="en-US" dirty="0">
                <a:latin typeface="Times" pitchFamily="2" charset="0"/>
              </a:rPr>
              <a:t> </a:t>
            </a:r>
            <a:r>
              <a:rPr lang="en-US" altLang="zh-TW" dirty="0">
                <a:latin typeface="Times" pitchFamily="2" charset="0"/>
              </a:rPr>
              <a:t>equity</a:t>
            </a:r>
            <a:r>
              <a:rPr lang="zh-TW" altLang="en-US" dirty="0">
                <a:latin typeface="Times" pitchFamily="2" charset="0"/>
              </a:rPr>
              <a:t> </a:t>
            </a:r>
            <a:r>
              <a:rPr lang="en-US" altLang="zh-TW" dirty="0">
                <a:latin typeface="Times" pitchFamily="2" charset="0"/>
              </a:rPr>
              <a:t>in</a:t>
            </a:r>
            <a:r>
              <a:rPr lang="zh-TW" altLang="en-US" dirty="0">
                <a:latin typeface="Times" pitchFamily="2" charset="0"/>
              </a:rPr>
              <a:t> </a:t>
            </a:r>
            <a:r>
              <a:rPr lang="en-US" altLang="zh-TW" dirty="0">
                <a:latin typeface="Times" pitchFamily="2" charset="0"/>
              </a:rPr>
              <a:t>following</a:t>
            </a:r>
            <a:r>
              <a:rPr lang="zh-TW" altLang="en-US" dirty="0">
                <a:latin typeface="Times" pitchFamily="2" charset="0"/>
              </a:rPr>
              <a:t> </a:t>
            </a:r>
            <a:r>
              <a:rPr lang="en-US" altLang="zh-TW" dirty="0">
                <a:latin typeface="Times" pitchFamily="2" charset="0"/>
              </a:rPr>
              <a:t>period</a:t>
            </a:r>
            <a:endParaRPr lang="en-US" dirty="0">
              <a:latin typeface="Times" pitchFamily="2" charset="0"/>
            </a:endParaRPr>
          </a:p>
        </p:txBody>
      </p:sp>
      <p:sp>
        <p:nvSpPr>
          <p:cNvPr id="16" name="Rounded Rectangle 15">
            <a:extLst>
              <a:ext uri="{FF2B5EF4-FFF2-40B4-BE49-F238E27FC236}">
                <a16:creationId xmlns:a16="http://schemas.microsoft.com/office/drawing/2014/main" xmlns="" id="{418A633A-A551-DA40-80E3-402D51033B07}"/>
              </a:ext>
            </a:extLst>
          </p:cNvPr>
          <p:cNvSpPr/>
          <p:nvPr/>
        </p:nvSpPr>
        <p:spPr>
          <a:xfrm>
            <a:off x="6624269" y="1597694"/>
            <a:ext cx="2005264" cy="962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imes" pitchFamily="2" charset="0"/>
              </a:rPr>
              <a:t>Test:</a:t>
            </a:r>
          </a:p>
          <a:p>
            <a:pPr algn="ctr"/>
            <a:r>
              <a:rPr lang="en-US" altLang="zh-TW" dirty="0">
                <a:latin typeface="Times" pitchFamily="2" charset="0"/>
              </a:rPr>
              <a:t>I</a:t>
            </a:r>
            <a:r>
              <a:rPr lang="en-US" dirty="0">
                <a:latin typeface="Times" pitchFamily="2" charset="0"/>
              </a:rPr>
              <a:t>n the interval of 0.125% to 1.75% </a:t>
            </a:r>
          </a:p>
        </p:txBody>
      </p:sp>
      <p:sp>
        <p:nvSpPr>
          <p:cNvPr id="17" name="Rounded Rectangle 16">
            <a:extLst>
              <a:ext uri="{FF2B5EF4-FFF2-40B4-BE49-F238E27FC236}">
                <a16:creationId xmlns:a16="http://schemas.microsoft.com/office/drawing/2014/main" xmlns="" id="{C540371F-B2DA-F24A-9F4F-94C135D9C519}"/>
              </a:ext>
            </a:extLst>
          </p:cNvPr>
          <p:cNvSpPr/>
          <p:nvPr/>
        </p:nvSpPr>
        <p:spPr>
          <a:xfrm>
            <a:off x="6624269" y="3006245"/>
            <a:ext cx="2005264" cy="962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imes" pitchFamily="2" charset="0"/>
              </a:rPr>
              <a:t>Test:</a:t>
            </a:r>
          </a:p>
          <a:p>
            <a:pPr algn="ctr"/>
            <a:r>
              <a:rPr lang="en-US" altLang="zh-TW" dirty="0">
                <a:latin typeface="Times" pitchFamily="2" charset="0"/>
              </a:rPr>
              <a:t>I</a:t>
            </a:r>
            <a:r>
              <a:rPr lang="en-US" dirty="0">
                <a:latin typeface="Times" pitchFamily="2" charset="0"/>
              </a:rPr>
              <a:t>n the interval of 0.125% to decreasing_ratio_1 </a:t>
            </a:r>
          </a:p>
        </p:txBody>
      </p:sp>
    </p:spTree>
    <p:extLst>
      <p:ext uri="{BB962C8B-B14F-4D97-AF65-F5344CB8AC3E}">
        <p14:creationId xmlns:p14="http://schemas.microsoft.com/office/powerpoint/2010/main" val="4011611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Results</a:t>
            </a:r>
            <a:endParaRPr sz="4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E501A434-7F49-5149-9A5D-FDC039F881F5}"/>
              </a:ext>
            </a:extLst>
          </p:cNvPr>
          <p:cNvPicPr>
            <a:picLocks noChangeAspect="1"/>
          </p:cNvPicPr>
          <p:nvPr/>
        </p:nvPicPr>
        <p:blipFill>
          <a:blip r:embed="rId3"/>
          <a:stretch>
            <a:fillRect/>
          </a:stretch>
        </p:blipFill>
        <p:spPr>
          <a:xfrm>
            <a:off x="1156570" y="1853992"/>
            <a:ext cx="2939442" cy="2706736"/>
          </a:xfrm>
          <a:prstGeom prst="rect">
            <a:avLst/>
          </a:prstGeom>
        </p:spPr>
      </p:pic>
      <p:pic>
        <p:nvPicPr>
          <p:cNvPr id="18" name="image1.png" descr="Chart, line chart&#10;&#10;Description automatically generated">
            <a:extLst>
              <a:ext uri="{FF2B5EF4-FFF2-40B4-BE49-F238E27FC236}">
                <a16:creationId xmlns:a16="http://schemas.microsoft.com/office/drawing/2014/main" xmlns="" id="{3C208413-5E9E-674F-A655-2107AD54E007}"/>
              </a:ext>
            </a:extLst>
          </p:cNvPr>
          <p:cNvPicPr/>
          <p:nvPr/>
        </p:nvPicPr>
        <p:blipFill>
          <a:blip r:embed="rId4"/>
          <a:srcRect/>
          <a:stretch>
            <a:fillRect/>
          </a:stretch>
        </p:blipFill>
        <p:spPr>
          <a:xfrm>
            <a:off x="5047990" y="1853992"/>
            <a:ext cx="3028518" cy="2706736"/>
          </a:xfrm>
          <a:prstGeom prst="rect">
            <a:avLst/>
          </a:prstGeom>
          <a:ln/>
        </p:spPr>
      </p:pic>
      <p:sp>
        <p:nvSpPr>
          <p:cNvPr id="19" name="Google Shape;95;p3">
            <a:extLst>
              <a:ext uri="{FF2B5EF4-FFF2-40B4-BE49-F238E27FC236}">
                <a16:creationId xmlns:a16="http://schemas.microsoft.com/office/drawing/2014/main" xmlns="" id="{6CDA6ACA-ED56-6F4B-B3D4-D273F2729709}"/>
              </a:ext>
            </a:extLst>
          </p:cNvPr>
          <p:cNvSpPr txBox="1">
            <a:spLocks noGrp="1"/>
          </p:cNvSpPr>
          <p:nvPr>
            <p:ph type="body" idx="1"/>
          </p:nvPr>
        </p:nvSpPr>
        <p:spPr>
          <a:xfrm>
            <a:off x="406400" y="672679"/>
            <a:ext cx="4279139" cy="1489483"/>
          </a:xfrm>
          <a:prstGeom prst="rect">
            <a:avLst/>
          </a:prstGeom>
          <a:noFill/>
          <a:ln>
            <a:noFill/>
          </a:ln>
        </p:spPr>
        <p:txBody>
          <a:bodyPr spcFirstLastPara="1" wrap="square" lIns="91425" tIns="91425" rIns="91425" bIns="91425" anchor="t" anchorCtr="0">
            <a:noAutofit/>
          </a:bodyPr>
          <a:lstStyle/>
          <a:p>
            <a:r>
              <a:rPr lang="en-US" altLang="zh-TW"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quity provides overall better profits than fixed income. With higher decreasing ratios, the portfolio earns less from equity position, resulting in lower cumulative return. </a:t>
            </a:r>
          </a:p>
        </p:txBody>
      </p:sp>
      <p:sp>
        <p:nvSpPr>
          <p:cNvPr id="20" name="Google Shape;95;p3">
            <a:extLst>
              <a:ext uri="{FF2B5EF4-FFF2-40B4-BE49-F238E27FC236}">
                <a16:creationId xmlns:a16="http://schemas.microsoft.com/office/drawing/2014/main" xmlns="" id="{600123D0-E907-A34A-A042-C3F3BBDC5066}"/>
              </a:ext>
            </a:extLst>
          </p:cNvPr>
          <p:cNvSpPr txBox="1">
            <a:spLocks/>
          </p:cNvSpPr>
          <p:nvPr/>
        </p:nvSpPr>
        <p:spPr>
          <a:xfrm>
            <a:off x="4499748" y="672678"/>
            <a:ext cx="4279139" cy="1489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25000"/>
              </a:lnSpc>
              <a:spcBef>
                <a:spcPts val="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1pPr>
            <a:lvl2pPr marL="914400" marR="0" lvl="1"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2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r>
              <a:rPr lang="en-US" altLang="zh-TW" b="1" dirty="0">
                <a:solidFill>
                  <a:schemeClr val="tx1"/>
                </a:solidFill>
                <a:latin typeface="Times New Roman" panose="02020603050405020304" pitchFamily="18" charset="0"/>
                <a:cs typeface="Times New Roman" panose="02020603050405020304" pitchFamily="18" charset="0"/>
              </a:rPr>
              <a:t>A</a:t>
            </a:r>
            <a:r>
              <a:rPr lang="en-US" b="1" dirty="0">
                <a:solidFill>
                  <a:schemeClr val="tx1"/>
                </a:solidFill>
                <a:latin typeface="Times New Roman" panose="02020603050405020304" pitchFamily="18" charset="0"/>
                <a:cs typeface="Times New Roman" panose="02020603050405020304" pitchFamily="18" charset="0"/>
              </a:rPr>
              <a:t>ll  glide paths ending in approximately 50% equity holdings outperform the original glidepath. </a:t>
            </a:r>
            <a:r>
              <a:rPr lang="en-US" dirty="0">
                <a:solidFill>
                  <a:schemeClr val="bg2">
                    <a:lumMod val="50000"/>
                  </a:schemeClr>
                </a:solidFill>
                <a:latin typeface="Times New Roman" panose="02020603050405020304" pitchFamily="18" charset="0"/>
                <a:cs typeface="Times New Roman" panose="02020603050405020304" pitchFamily="18" charset="0"/>
              </a:rPr>
              <a:t>New glide paths do improve the returns. </a:t>
            </a:r>
          </a:p>
        </p:txBody>
      </p:sp>
      <p:sp>
        <p:nvSpPr>
          <p:cNvPr id="3" name="TextBox 2">
            <a:extLst>
              <a:ext uri="{FF2B5EF4-FFF2-40B4-BE49-F238E27FC236}">
                <a16:creationId xmlns:a16="http://schemas.microsoft.com/office/drawing/2014/main" xmlns="" id="{C7ED7A94-4727-8341-B9CC-ABD9A0D54E09}"/>
              </a:ext>
            </a:extLst>
          </p:cNvPr>
          <p:cNvSpPr txBox="1"/>
          <p:nvPr/>
        </p:nvSpPr>
        <p:spPr>
          <a:xfrm>
            <a:off x="7261105" y="2621756"/>
            <a:ext cx="987771" cy="215444"/>
          </a:xfrm>
          <a:prstGeom prst="rect">
            <a:avLst/>
          </a:prstGeom>
          <a:noFill/>
        </p:spPr>
        <p:txBody>
          <a:bodyPr wrap="none" rtlCol="0">
            <a:spAutoFit/>
          </a:bodyPr>
          <a:lstStyle/>
          <a:p>
            <a:r>
              <a:rPr lang="en-US" altLang="zh-TW" sz="800" dirty="0">
                <a:solidFill>
                  <a:srgbClr val="FF0000"/>
                </a:solidFill>
                <a:latin typeface="Times New Roman" panose="02020603050405020304" pitchFamily="18" charset="0"/>
                <a:cs typeface="Times New Roman" panose="02020603050405020304" pitchFamily="18" charset="0"/>
              </a:rPr>
              <a:t>Original</a:t>
            </a:r>
            <a:r>
              <a:rPr lang="zh-TW" altLang="en-US" sz="800" dirty="0">
                <a:solidFill>
                  <a:srgbClr val="FF0000"/>
                </a:solidFill>
                <a:latin typeface="Times New Roman" panose="02020603050405020304" pitchFamily="18" charset="0"/>
                <a:cs typeface="Times New Roman" panose="02020603050405020304" pitchFamily="18" charset="0"/>
              </a:rPr>
              <a:t> </a:t>
            </a:r>
            <a:r>
              <a:rPr lang="en-US" altLang="zh-TW" sz="800" dirty="0">
                <a:solidFill>
                  <a:srgbClr val="FF0000"/>
                </a:solidFill>
                <a:latin typeface="Times New Roman" panose="02020603050405020304" pitchFamily="18" charset="0"/>
                <a:cs typeface="Times New Roman" panose="02020603050405020304" pitchFamily="18" charset="0"/>
              </a:rPr>
              <a:t>Glide</a:t>
            </a:r>
            <a:r>
              <a:rPr lang="zh-TW" altLang="en-US" sz="800" dirty="0">
                <a:solidFill>
                  <a:srgbClr val="FF0000"/>
                </a:solidFill>
                <a:latin typeface="Times New Roman" panose="02020603050405020304" pitchFamily="18" charset="0"/>
                <a:cs typeface="Times New Roman" panose="02020603050405020304" pitchFamily="18" charset="0"/>
              </a:rPr>
              <a:t> </a:t>
            </a:r>
            <a:r>
              <a:rPr lang="en-US" altLang="zh-TW" sz="800" dirty="0">
                <a:solidFill>
                  <a:srgbClr val="FF0000"/>
                </a:solidFill>
                <a:latin typeface="Times New Roman" panose="02020603050405020304" pitchFamily="18" charset="0"/>
                <a:cs typeface="Times New Roman" panose="02020603050405020304" pitchFamily="18" charset="0"/>
              </a:rPr>
              <a:t>Path</a:t>
            </a:r>
            <a:endParaRPr lang="en-US" sz="800" dirty="0">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xmlns="" id="{508DE767-C8D8-1148-A682-5E0845EDC89A}"/>
              </a:ext>
            </a:extLst>
          </p:cNvPr>
          <p:cNvCxnSpPr>
            <a:cxnSpLocks/>
          </p:cNvCxnSpPr>
          <p:nvPr/>
        </p:nvCxnSpPr>
        <p:spPr>
          <a:xfrm flipH="1" flipV="1">
            <a:off x="7225937" y="2536847"/>
            <a:ext cx="119408" cy="146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98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Methodology</a:t>
            </a:r>
            <a:endParaRPr sz="4000" dirty="0">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xmlns="" id="{C25291F5-DD84-DD40-872C-851FDC30A819}"/>
              </a:ext>
            </a:extLst>
          </p:cNvPr>
          <p:cNvSpPr/>
          <p:nvPr/>
        </p:nvSpPr>
        <p:spPr>
          <a:xfrm>
            <a:off x="2408974" y="2993790"/>
            <a:ext cx="4928616" cy="75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Build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based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predicted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corresponding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a:t>
            </a:r>
            <a:endParaRPr lang="en-US" dirty="0">
              <a:latin typeface="Times New Roman" panose="02020603050405020304" pitchFamily="18" charset="0"/>
              <a:cs typeface="Times New Roman" panose="02020603050405020304" pitchFamily="18" charset="0"/>
            </a:endParaRPr>
          </a:p>
        </p:txBody>
      </p:sp>
      <p:sp>
        <p:nvSpPr>
          <p:cNvPr id="12" name="Rounded Rectangle 11">
            <a:extLst>
              <a:ext uri="{FF2B5EF4-FFF2-40B4-BE49-F238E27FC236}">
                <a16:creationId xmlns:a16="http://schemas.microsoft.com/office/drawing/2014/main" xmlns="" id="{00634B72-1DD8-D14C-9B74-454CCB638BAF}"/>
              </a:ext>
            </a:extLst>
          </p:cNvPr>
          <p:cNvSpPr/>
          <p:nvPr/>
        </p:nvSpPr>
        <p:spPr>
          <a:xfrm>
            <a:off x="2409230" y="4049654"/>
            <a:ext cx="4928105"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err="1">
                <a:latin typeface="Times New Roman" panose="02020603050405020304" pitchFamily="18" charset="0"/>
                <a:cs typeface="Times New Roman" panose="02020603050405020304" pitchFamily="18" charset="0"/>
              </a:rPr>
              <a:t>Backtesting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comparing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performance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paths</a:t>
            </a:r>
            <a:endParaRPr lang="en-US" dirty="0">
              <a:latin typeface="Times New Roman" panose="02020603050405020304" pitchFamily="18" charset="0"/>
              <a:cs typeface="Times New Roman" panose="02020603050405020304" pitchFamily="18" charset="0"/>
            </a:endParaRPr>
          </a:p>
        </p:txBody>
      </p:sp>
      <p:sp>
        <p:nvSpPr>
          <p:cNvPr id="15" name="Down Arrow 14">
            <a:extLst>
              <a:ext uri="{FF2B5EF4-FFF2-40B4-BE49-F238E27FC236}">
                <a16:creationId xmlns:a16="http://schemas.microsoft.com/office/drawing/2014/main" xmlns="" id="{7C39740B-26EC-BD49-9297-FF51FD159618}"/>
              </a:ext>
            </a:extLst>
          </p:cNvPr>
          <p:cNvSpPr/>
          <p:nvPr/>
        </p:nvSpPr>
        <p:spPr>
          <a:xfrm>
            <a:off x="4654822" y="2696007"/>
            <a:ext cx="235390" cy="461726"/>
          </a:xfrm>
          <a:prstGeom prst="downArrow">
            <a:avLst/>
          </a:prstGeom>
          <a:solidFill>
            <a:srgbClr val="9A6ABA"/>
          </a:solidFill>
          <a:ln>
            <a:solidFill>
              <a:srgbClr val="70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xmlns="" id="{FA036CDE-591B-F345-B556-41549A0E25A4}"/>
              </a:ext>
            </a:extLst>
          </p:cNvPr>
          <p:cNvSpPr/>
          <p:nvPr/>
        </p:nvSpPr>
        <p:spPr>
          <a:xfrm>
            <a:off x="2408974" y="1965412"/>
            <a:ext cx="4928616"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Determine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for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each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endParaRPr lang="en-US"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xmlns="" id="{9E5AE8DD-1E62-1A45-B58A-2DFF039B1898}"/>
              </a:ext>
            </a:extLst>
          </p:cNvPr>
          <p:cNvSpPr/>
          <p:nvPr/>
        </p:nvSpPr>
        <p:spPr>
          <a:xfrm>
            <a:off x="4654822" y="1654605"/>
            <a:ext cx="235390" cy="461726"/>
          </a:xfrm>
          <a:prstGeom prst="downArrow">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xmlns="" id="{E5DD8E7C-4441-C942-8E9C-041636C2AF22}"/>
              </a:ext>
            </a:extLst>
          </p:cNvPr>
          <p:cNvSpPr/>
          <p:nvPr/>
        </p:nvSpPr>
        <p:spPr>
          <a:xfrm>
            <a:off x="2408974" y="937034"/>
            <a:ext cx="4928616"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Predicting Market Movement by </a:t>
            </a:r>
            <a:r>
              <a:rPr lang="en-US"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sp>
        <p:nvSpPr>
          <p:cNvPr id="16" name="Down Arrow 15">
            <a:extLst>
              <a:ext uri="{FF2B5EF4-FFF2-40B4-BE49-F238E27FC236}">
                <a16:creationId xmlns:a16="http://schemas.microsoft.com/office/drawing/2014/main" xmlns="" id="{B9CE210B-F4A2-9741-BAD0-E5CA5CA78257}"/>
              </a:ext>
            </a:extLst>
          </p:cNvPr>
          <p:cNvSpPr/>
          <p:nvPr/>
        </p:nvSpPr>
        <p:spPr>
          <a:xfrm>
            <a:off x="4654822" y="3745227"/>
            <a:ext cx="235390" cy="461726"/>
          </a:xfrm>
          <a:prstGeom prst="downArrow">
            <a:avLst/>
          </a:prstGeom>
          <a:solidFill>
            <a:srgbClr val="9A6ABA"/>
          </a:solidFill>
          <a:ln>
            <a:solidFill>
              <a:srgbClr val="70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84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Results</a:t>
            </a:r>
            <a:endParaRPr sz="4000" dirty="0">
              <a:latin typeface="Times New Roman" panose="02020603050405020304" pitchFamily="18" charset="0"/>
              <a:cs typeface="Times New Roman" panose="02020603050405020304" pitchFamily="18" charset="0"/>
            </a:endParaRPr>
          </a:p>
        </p:txBody>
      </p:sp>
      <p:sp>
        <p:nvSpPr>
          <p:cNvPr id="19" name="Google Shape;95;p3">
            <a:extLst>
              <a:ext uri="{FF2B5EF4-FFF2-40B4-BE49-F238E27FC236}">
                <a16:creationId xmlns:a16="http://schemas.microsoft.com/office/drawing/2014/main" xmlns="" id="{6CDA6ACA-ED56-6F4B-B3D4-D273F2729709}"/>
              </a:ext>
            </a:extLst>
          </p:cNvPr>
          <p:cNvSpPr txBox="1">
            <a:spLocks noGrp="1"/>
          </p:cNvSpPr>
          <p:nvPr>
            <p:ph type="body" idx="1"/>
          </p:nvPr>
        </p:nvSpPr>
        <p:spPr>
          <a:xfrm>
            <a:off x="406400" y="980848"/>
            <a:ext cx="3033917" cy="3247120"/>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We select one glide path ending with </a:t>
            </a:r>
            <a:r>
              <a:rPr lang="en-US" altLang="zh-TW" dirty="0">
                <a:latin typeface="Times New Roman" panose="02020603050405020304" pitchFamily="18" charset="0"/>
                <a:cs typeface="Times New Roman" panose="02020603050405020304" pitchFamily="18" charset="0"/>
              </a:rPr>
              <a:t>approximately</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50%</a:t>
            </a:r>
            <a:r>
              <a:rPr lang="zh-TW"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equity holdings, which is more reasonable to compare with original glide path ending with 50%. </a:t>
            </a:r>
            <a:endParaRPr lang="en-US" altLang="zh-TW" dirty="0">
              <a:latin typeface="Times New Roman" panose="02020603050405020304" pitchFamily="18" charset="0"/>
              <a:cs typeface="Times New Roman" panose="02020603050405020304" pitchFamily="18" charset="0"/>
            </a:endParaRPr>
          </a:p>
          <a:p>
            <a:r>
              <a:rPr lang="en-US" altLang="zh-TW" b="1" dirty="0">
                <a:solidFill>
                  <a:srgbClr val="57058D"/>
                </a:solidFill>
                <a:latin typeface="Times New Roman" panose="02020603050405020304" pitchFamily="18" charset="0"/>
                <a:cs typeface="Times New Roman" panose="02020603050405020304" pitchFamily="18" charset="0"/>
              </a:rPr>
              <a:t>decreasing_ratio_0</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0.55%</a:t>
            </a:r>
          </a:p>
          <a:p>
            <a:r>
              <a:rPr lang="en-US" altLang="zh-TW" b="1" dirty="0">
                <a:solidFill>
                  <a:srgbClr val="57058D"/>
                </a:solidFill>
                <a:latin typeface="Times New Roman" panose="02020603050405020304" pitchFamily="18" charset="0"/>
                <a:cs typeface="Times New Roman" panose="02020603050405020304" pitchFamily="18" charset="0"/>
              </a:rPr>
              <a:t>decreasing_ratio_1</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1.225%</a:t>
            </a:r>
          </a:p>
          <a:p>
            <a:r>
              <a:rPr lang="en-US" altLang="zh-TW" b="1" dirty="0">
                <a:solidFill>
                  <a:srgbClr val="57058D"/>
                </a:solidFill>
                <a:latin typeface="Times New Roman" panose="02020603050405020304" pitchFamily="18" charset="0"/>
                <a:cs typeface="Times New Roman" panose="02020603050405020304" pitchFamily="18" charset="0"/>
              </a:rPr>
              <a:t>Percentage</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of</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equity</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at</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the</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end</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of</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the</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glide</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path</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a:t>
            </a:r>
            <a:r>
              <a:rPr lang="zh-TW" altLang="en-US" b="1" dirty="0">
                <a:solidFill>
                  <a:srgbClr val="57058D"/>
                </a:solidFill>
                <a:latin typeface="Times New Roman" panose="02020603050405020304" pitchFamily="18" charset="0"/>
                <a:cs typeface="Times New Roman" panose="02020603050405020304" pitchFamily="18" charset="0"/>
              </a:rPr>
              <a:t> </a:t>
            </a:r>
            <a:r>
              <a:rPr lang="en-US" altLang="zh-TW" b="1" dirty="0">
                <a:solidFill>
                  <a:srgbClr val="57058D"/>
                </a:solidFill>
                <a:latin typeface="Times New Roman" panose="02020603050405020304" pitchFamily="18" charset="0"/>
                <a:cs typeface="Times New Roman" panose="02020603050405020304" pitchFamily="18" charset="0"/>
              </a:rPr>
              <a:t>50.8%</a:t>
            </a:r>
            <a:r>
              <a:rPr lang="zh-TW" altLang="en-US" b="1" dirty="0">
                <a:solidFill>
                  <a:srgbClr val="57058D"/>
                </a:solidFill>
                <a:latin typeface="Times New Roman" panose="02020603050405020304" pitchFamily="18" charset="0"/>
                <a:cs typeface="Times New Roman" panose="02020603050405020304" pitchFamily="18" charset="0"/>
              </a:rPr>
              <a:t> </a:t>
            </a:r>
            <a:endParaRPr lang="en-US" b="1" dirty="0">
              <a:solidFill>
                <a:srgbClr val="57058D"/>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F773EA2A-B9DB-ED4B-BD47-4A4882D49BAB}"/>
              </a:ext>
            </a:extLst>
          </p:cNvPr>
          <p:cNvPicPr>
            <a:picLocks noChangeAspect="1"/>
          </p:cNvPicPr>
          <p:nvPr/>
        </p:nvPicPr>
        <p:blipFill>
          <a:blip r:embed="rId3"/>
          <a:stretch>
            <a:fillRect/>
          </a:stretch>
        </p:blipFill>
        <p:spPr>
          <a:xfrm>
            <a:off x="3793865" y="948190"/>
            <a:ext cx="4565647" cy="3247120"/>
          </a:xfrm>
          <a:prstGeom prst="rect">
            <a:avLst/>
          </a:prstGeom>
        </p:spPr>
      </p:pic>
      <p:sp>
        <p:nvSpPr>
          <p:cNvPr id="6" name="TextBox 5">
            <a:extLst>
              <a:ext uri="{FF2B5EF4-FFF2-40B4-BE49-F238E27FC236}">
                <a16:creationId xmlns:a16="http://schemas.microsoft.com/office/drawing/2014/main" xmlns="" id="{BF0A648F-09FF-9540-8DB8-0ACEB16155C8}"/>
              </a:ext>
            </a:extLst>
          </p:cNvPr>
          <p:cNvSpPr txBox="1"/>
          <p:nvPr/>
        </p:nvSpPr>
        <p:spPr>
          <a:xfrm>
            <a:off x="4164904" y="4195310"/>
            <a:ext cx="4097597"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Original glide path V.S. optimized glide path (Source: Author) </a:t>
            </a:r>
          </a:p>
        </p:txBody>
      </p:sp>
    </p:spTree>
    <p:extLst>
      <p:ext uri="{BB962C8B-B14F-4D97-AF65-F5344CB8AC3E}">
        <p14:creationId xmlns:p14="http://schemas.microsoft.com/office/powerpoint/2010/main" val="2813373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Methodology</a:t>
            </a:r>
            <a:endParaRPr sz="4000" dirty="0">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xmlns="" id="{C25291F5-DD84-DD40-872C-851FDC30A819}"/>
              </a:ext>
            </a:extLst>
          </p:cNvPr>
          <p:cNvSpPr/>
          <p:nvPr/>
        </p:nvSpPr>
        <p:spPr>
          <a:xfrm>
            <a:off x="2408974" y="2993790"/>
            <a:ext cx="4928616"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Build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based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predicted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corresponding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a:t>
            </a:r>
            <a:endParaRPr lang="en-US" dirty="0">
              <a:latin typeface="Times New Roman" panose="02020603050405020304" pitchFamily="18" charset="0"/>
              <a:cs typeface="Times New Roman" panose="02020603050405020304" pitchFamily="18" charset="0"/>
            </a:endParaRPr>
          </a:p>
        </p:txBody>
      </p:sp>
      <p:sp>
        <p:nvSpPr>
          <p:cNvPr id="12" name="Rounded Rectangle 11">
            <a:extLst>
              <a:ext uri="{FF2B5EF4-FFF2-40B4-BE49-F238E27FC236}">
                <a16:creationId xmlns:a16="http://schemas.microsoft.com/office/drawing/2014/main" xmlns="" id="{00634B72-1DD8-D14C-9B74-454CCB638BAF}"/>
              </a:ext>
            </a:extLst>
          </p:cNvPr>
          <p:cNvSpPr/>
          <p:nvPr/>
        </p:nvSpPr>
        <p:spPr>
          <a:xfrm>
            <a:off x="2409230" y="4049654"/>
            <a:ext cx="4928105" cy="75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err="1">
                <a:latin typeface="Times New Roman" panose="02020603050405020304" pitchFamily="18" charset="0"/>
                <a:cs typeface="Times New Roman" panose="02020603050405020304" pitchFamily="18" charset="0"/>
              </a:rPr>
              <a:t>Backtesting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comparing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performance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paths</a:t>
            </a:r>
            <a:endParaRPr lang="en-US" dirty="0">
              <a:latin typeface="Times New Roman" panose="02020603050405020304" pitchFamily="18" charset="0"/>
              <a:cs typeface="Times New Roman" panose="02020603050405020304" pitchFamily="18" charset="0"/>
            </a:endParaRPr>
          </a:p>
        </p:txBody>
      </p:sp>
      <p:sp>
        <p:nvSpPr>
          <p:cNvPr id="15" name="Down Arrow 14">
            <a:extLst>
              <a:ext uri="{FF2B5EF4-FFF2-40B4-BE49-F238E27FC236}">
                <a16:creationId xmlns:a16="http://schemas.microsoft.com/office/drawing/2014/main" xmlns="" id="{7C39740B-26EC-BD49-9297-FF51FD159618}"/>
              </a:ext>
            </a:extLst>
          </p:cNvPr>
          <p:cNvSpPr/>
          <p:nvPr/>
        </p:nvSpPr>
        <p:spPr>
          <a:xfrm>
            <a:off x="4654822" y="2696007"/>
            <a:ext cx="235390" cy="461726"/>
          </a:xfrm>
          <a:prstGeom prst="downArrow">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xmlns="" id="{FA036CDE-591B-F345-B556-41549A0E25A4}"/>
              </a:ext>
            </a:extLst>
          </p:cNvPr>
          <p:cNvSpPr/>
          <p:nvPr/>
        </p:nvSpPr>
        <p:spPr>
          <a:xfrm>
            <a:off x="2408974" y="1965412"/>
            <a:ext cx="4928616"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dirty="0">
                <a:latin typeface="Times New Roman" panose="02020603050405020304" pitchFamily="18" charset="0"/>
                <a:cs typeface="Times New Roman" panose="02020603050405020304" pitchFamily="18" charset="0"/>
              </a:rPr>
              <a:t>Determine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decreasing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ratios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for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each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movement</a:t>
            </a:r>
            <a:endParaRPr lang="en-US"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xmlns="" id="{9E5AE8DD-1E62-1A45-B58A-2DFF039B1898}"/>
              </a:ext>
            </a:extLst>
          </p:cNvPr>
          <p:cNvSpPr/>
          <p:nvPr/>
        </p:nvSpPr>
        <p:spPr>
          <a:xfrm>
            <a:off x="4654822" y="1654605"/>
            <a:ext cx="235390" cy="461726"/>
          </a:xfrm>
          <a:prstGeom prst="downArrow">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xmlns="" id="{E5DD8E7C-4441-C942-8E9C-041636C2AF22}"/>
              </a:ext>
            </a:extLst>
          </p:cNvPr>
          <p:cNvSpPr/>
          <p:nvPr/>
        </p:nvSpPr>
        <p:spPr>
          <a:xfrm>
            <a:off x="2408974" y="937034"/>
            <a:ext cx="4928616" cy="751437"/>
          </a:xfrm>
          <a:prstGeom prst="roundRect">
            <a:avLst/>
          </a:prstGeom>
          <a:solidFill>
            <a:schemeClr val="accent1">
              <a:lumMod val="20000"/>
              <a:lumOff val="80000"/>
            </a:schemeClr>
          </a:solidFill>
          <a:ln>
            <a:solidFill>
              <a:srgbClr val="9A6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Predicting</a:t>
            </a:r>
            <a:r>
              <a:rPr lang="en-US" dirty="0"/>
              <a:t> </a:t>
            </a:r>
            <a:r>
              <a:rPr lang="en-US" dirty="0">
                <a:latin typeface="Times New Roman" panose="02020603050405020304" pitchFamily="18" charset="0"/>
                <a:cs typeface="Times New Roman" panose="02020603050405020304" pitchFamily="18" charset="0"/>
              </a:rPr>
              <a:t>Market Movement by </a:t>
            </a:r>
            <a:r>
              <a:rPr lang="en-US"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sp>
        <p:nvSpPr>
          <p:cNvPr id="16" name="Down Arrow 15">
            <a:extLst>
              <a:ext uri="{FF2B5EF4-FFF2-40B4-BE49-F238E27FC236}">
                <a16:creationId xmlns:a16="http://schemas.microsoft.com/office/drawing/2014/main" xmlns="" id="{B9CE210B-F4A2-9741-BAD0-E5CA5CA78257}"/>
              </a:ext>
            </a:extLst>
          </p:cNvPr>
          <p:cNvSpPr/>
          <p:nvPr/>
        </p:nvSpPr>
        <p:spPr>
          <a:xfrm>
            <a:off x="4654822" y="3745227"/>
            <a:ext cx="235390" cy="461726"/>
          </a:xfrm>
          <a:prstGeom prst="downArrow">
            <a:avLst/>
          </a:prstGeom>
          <a:solidFill>
            <a:srgbClr val="9A6ABA"/>
          </a:solidFill>
          <a:ln>
            <a:solidFill>
              <a:srgbClr val="70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044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Data</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222005" y="1306752"/>
            <a:ext cx="4256409" cy="2529996"/>
          </a:xfrm>
          <a:prstGeom prst="rect">
            <a:avLst/>
          </a:prstGeom>
          <a:noFill/>
          <a:ln>
            <a:noFill/>
          </a:ln>
        </p:spPr>
        <p:txBody>
          <a:bodyPr spcFirstLastPara="1" wrap="square" lIns="91425" tIns="91425" rIns="91425" bIns="91425" anchor="t" anchorCtr="0">
            <a:noAutofit/>
          </a:bodyPr>
          <a:lstStyle/>
          <a:p>
            <a:r>
              <a:rPr lang="en-US" dirty="0">
                <a:latin typeface="Times" pitchFamily="2" charset="0"/>
                <a:cs typeface="Times New Roman" panose="02020603050405020304" pitchFamily="18" charset="0"/>
              </a:rPr>
              <a:t>Admittedly, target date funds typically hold multiple equity-related and fixed-income-related funds, </a:t>
            </a:r>
            <a:r>
              <a:rPr lang="zh-TW" altLang="en-US" dirty="0">
                <a:latin typeface="Times" pitchFamily="2" charset="0"/>
                <a:cs typeface="Times New Roman" panose="02020603050405020304" pitchFamily="18" charset="0"/>
              </a:rPr>
              <a:t> </a:t>
            </a:r>
            <a:r>
              <a:rPr lang="en-US" altLang="zh-TW" dirty="0">
                <a:latin typeface="Times" pitchFamily="2" charset="0"/>
                <a:cs typeface="Times New Roman" panose="02020603050405020304" pitchFamily="18" charset="0"/>
              </a:rPr>
              <a:t>w</a:t>
            </a:r>
            <a:r>
              <a:rPr lang="en-US" dirty="0">
                <a:latin typeface="Times" pitchFamily="2" charset="0"/>
                <a:cs typeface="Times New Roman" panose="02020603050405020304" pitchFamily="18" charset="0"/>
              </a:rPr>
              <a:t>e choose only one for </a:t>
            </a:r>
            <a:r>
              <a:rPr lang="en-US" altLang="zh-TW" dirty="0">
                <a:latin typeface="Times" pitchFamily="2" charset="0"/>
                <a:cs typeface="Times New Roman" panose="02020603050405020304" pitchFamily="18" charset="0"/>
              </a:rPr>
              <a:t>equity</a:t>
            </a:r>
            <a:r>
              <a:rPr lang="zh-TW" altLang="en-US" dirty="0">
                <a:latin typeface="Times" pitchFamily="2" charset="0"/>
                <a:cs typeface="Times New Roman" panose="02020603050405020304" pitchFamily="18" charset="0"/>
              </a:rPr>
              <a:t> </a:t>
            </a:r>
            <a:r>
              <a:rPr lang="en-US" altLang="zh-TW" dirty="0">
                <a:latin typeface="Times" pitchFamily="2" charset="0"/>
                <a:cs typeface="Times New Roman" panose="02020603050405020304" pitchFamily="18" charset="0"/>
              </a:rPr>
              <a:t>and</a:t>
            </a:r>
            <a:r>
              <a:rPr lang="zh-TW" altLang="en-US" dirty="0">
                <a:latin typeface="Times" pitchFamily="2" charset="0"/>
                <a:cs typeface="Times New Roman" panose="02020603050405020304" pitchFamily="18" charset="0"/>
              </a:rPr>
              <a:t> </a:t>
            </a:r>
            <a:r>
              <a:rPr lang="en-US" altLang="zh-TW" dirty="0">
                <a:latin typeface="Times" pitchFamily="2" charset="0"/>
                <a:cs typeface="Times New Roman" panose="02020603050405020304" pitchFamily="18" charset="0"/>
              </a:rPr>
              <a:t>fixed</a:t>
            </a:r>
            <a:r>
              <a:rPr lang="zh-TW" altLang="en-US" dirty="0">
                <a:latin typeface="Times" pitchFamily="2" charset="0"/>
                <a:cs typeface="Times New Roman" panose="02020603050405020304" pitchFamily="18" charset="0"/>
              </a:rPr>
              <a:t> </a:t>
            </a:r>
            <a:r>
              <a:rPr lang="en-US" altLang="zh-TW" dirty="0">
                <a:latin typeface="Times" pitchFamily="2" charset="0"/>
                <a:cs typeface="Times New Roman" panose="02020603050405020304" pitchFamily="18" charset="0"/>
              </a:rPr>
              <a:t>income</a:t>
            </a:r>
            <a:r>
              <a:rPr lang="zh-TW" altLang="en-US" dirty="0">
                <a:latin typeface="Times" pitchFamily="2" charset="0"/>
                <a:cs typeface="Times New Roman" panose="02020603050405020304" pitchFamily="18" charset="0"/>
              </a:rPr>
              <a:t> </a:t>
            </a:r>
            <a:r>
              <a:rPr lang="en-US" altLang="zh-TW" dirty="0">
                <a:latin typeface="Times" pitchFamily="2" charset="0"/>
                <a:cs typeface="Times New Roman" panose="02020603050405020304" pitchFamily="18" charset="0"/>
              </a:rPr>
              <a:t>for</a:t>
            </a:r>
            <a:r>
              <a:rPr lang="en-US" dirty="0">
                <a:latin typeface="Times" pitchFamily="2" charset="0"/>
                <a:cs typeface="Times New Roman" panose="02020603050405020304" pitchFamily="18" charset="0"/>
              </a:rPr>
              <a:t> simplify</a:t>
            </a:r>
            <a:r>
              <a:rPr lang="en-US" altLang="zh-TW" dirty="0">
                <a:latin typeface="Times" pitchFamily="2" charset="0"/>
                <a:cs typeface="Times New Roman" panose="02020603050405020304" pitchFamily="18" charset="0"/>
              </a:rPr>
              <a:t>ing</a:t>
            </a:r>
            <a:r>
              <a:rPr lang="en-US" dirty="0">
                <a:latin typeface="Times" pitchFamily="2" charset="0"/>
                <a:cs typeface="Times New Roman" panose="02020603050405020304" pitchFamily="18" charset="0"/>
              </a:rPr>
              <a:t> the problem. </a:t>
            </a:r>
          </a:p>
          <a:p>
            <a:r>
              <a:rPr lang="en-US" altLang="zh-TW" dirty="0">
                <a:latin typeface="Times" pitchFamily="2" charset="0"/>
                <a:cs typeface="Times New Roman" panose="02020603050405020304" pitchFamily="18" charset="0"/>
              </a:rPr>
              <a:t>T</a:t>
            </a:r>
            <a:r>
              <a:rPr lang="en-US" dirty="0">
                <a:latin typeface="Times" pitchFamily="2" charset="0"/>
                <a:cs typeface="Times New Roman" panose="02020603050405020304" pitchFamily="18" charset="0"/>
              </a:rPr>
              <a:t>here is a ten-year gap (from 1970 to 1980) between S&amp;P 500 Index and Fidelity Investment Grade Bond Fund. To address it, we revise the glidepath of 1290 Retirement 2020 Funds to keep 100% equity holdings for the first ten years. </a:t>
            </a:r>
          </a:p>
        </p:txBody>
      </p:sp>
      <p:sp>
        <p:nvSpPr>
          <p:cNvPr id="9" name="TextBox 8">
            <a:extLst>
              <a:ext uri="{FF2B5EF4-FFF2-40B4-BE49-F238E27FC236}">
                <a16:creationId xmlns:a16="http://schemas.microsoft.com/office/drawing/2014/main" xmlns="" id="{C4C11CD7-6919-5148-AEA3-18452D75D3B7}"/>
              </a:ext>
            </a:extLst>
          </p:cNvPr>
          <p:cNvSpPr txBox="1"/>
          <p:nvPr/>
        </p:nvSpPr>
        <p:spPr>
          <a:xfrm>
            <a:off x="5172526" y="3872091"/>
            <a:ext cx="3027981"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Data and corresponding time period used in this section 	(Source: Author)</a:t>
            </a:r>
            <a:endParaRPr lang="en-US" sz="1000" dirty="0">
              <a:solidFill>
                <a:schemeClr val="bg2"/>
              </a:solidFill>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614B83C8-9904-4D45-ACA9-F20322467784}"/>
              </a:ext>
            </a:extLst>
          </p:cNvPr>
          <p:cNvGraphicFramePr>
            <a:graphicFrameLocks noGrp="1"/>
          </p:cNvGraphicFramePr>
          <p:nvPr>
            <p:extLst>
              <p:ext uri="{D42A27DB-BD31-4B8C-83A1-F6EECF244321}">
                <p14:modId xmlns:p14="http://schemas.microsoft.com/office/powerpoint/2010/main" val="1781836262"/>
              </p:ext>
            </p:extLst>
          </p:nvPr>
        </p:nvGraphicFramePr>
        <p:xfrm>
          <a:off x="4973655" y="1445745"/>
          <a:ext cx="3425725" cy="2426346"/>
        </p:xfrm>
        <a:graphic>
          <a:graphicData uri="http://schemas.openxmlformats.org/drawingml/2006/table">
            <a:tbl>
              <a:tblPr bandRow="1">
                <a:tableStyleId>{616DA210-FB5B-4158-B5E0-FEB733F419BA}</a:tableStyleId>
              </a:tblPr>
              <a:tblGrid>
                <a:gridCol w="1268786">
                  <a:extLst>
                    <a:ext uri="{9D8B030D-6E8A-4147-A177-3AD203B41FA5}">
                      <a16:colId xmlns:a16="http://schemas.microsoft.com/office/drawing/2014/main" xmlns="" val="801980450"/>
                    </a:ext>
                  </a:extLst>
                </a:gridCol>
                <a:gridCol w="2156939">
                  <a:extLst>
                    <a:ext uri="{9D8B030D-6E8A-4147-A177-3AD203B41FA5}">
                      <a16:colId xmlns:a16="http://schemas.microsoft.com/office/drawing/2014/main" xmlns="" val="1041098442"/>
                    </a:ext>
                  </a:extLst>
                </a:gridCol>
              </a:tblGrid>
              <a:tr h="765977">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 </a:t>
                      </a:r>
                      <a:endParaRPr lang="en-US" sz="1200" dirty="0">
                        <a:solidFill>
                          <a:schemeClr val="bg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7058D"/>
                    </a:solidFill>
                  </a:tcPr>
                </a:tc>
                <a:tc>
                  <a:txBody>
                    <a:bodyPr/>
                    <a:lstStyle/>
                    <a:p>
                      <a:pPr marL="0" marR="0" algn="ctr">
                        <a:spcBef>
                          <a:spcPts val="0"/>
                        </a:spcBef>
                        <a:spcAft>
                          <a:spcPts val="0"/>
                        </a:spcAft>
                      </a:pPr>
                      <a:r>
                        <a:rPr lang="en-US" sz="1200" dirty="0" err="1">
                          <a:solidFill>
                            <a:schemeClr val="bg1"/>
                          </a:solidFill>
                          <a:effectLst/>
                          <a:latin typeface="Times New Roman" panose="02020603050405020304" pitchFamily="18" charset="0"/>
                          <a:cs typeface="Times New Roman" panose="02020603050405020304" pitchFamily="18" charset="0"/>
                        </a:rPr>
                        <a:t>Backtesting</a:t>
                      </a:r>
                      <a:r>
                        <a:rPr lang="en-US" sz="1200" dirty="0">
                          <a:solidFill>
                            <a:schemeClr val="bg1"/>
                          </a:solidFill>
                          <a:effectLst/>
                          <a:latin typeface="Times New Roman" panose="02020603050405020304" pitchFamily="18" charset="0"/>
                          <a:cs typeface="Times New Roman" panose="02020603050405020304" pitchFamily="18" charset="0"/>
                        </a:rPr>
                        <a:t> and Comparing the Performance of Glide Paths</a:t>
                      </a:r>
                      <a:endParaRPr lang="en-US" sz="1200" dirty="0">
                        <a:solidFill>
                          <a:schemeClr val="bg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7058D"/>
                    </a:solidFill>
                  </a:tcPr>
                </a:tc>
                <a:extLst>
                  <a:ext uri="{0D108BD9-81ED-4DB2-BD59-A6C34878D82A}">
                    <a16:rowId xmlns:a16="http://schemas.microsoft.com/office/drawing/2014/main" xmlns="" val="1046203571"/>
                  </a:ext>
                </a:extLst>
              </a:tr>
              <a:tr h="693953">
                <a:tc>
                  <a:txBody>
                    <a:bodyPr/>
                    <a:lstStyle/>
                    <a:p>
                      <a:r>
                        <a:rPr lang="en-US" sz="1200" b="0" i="0" u="none" strike="noStrike" cap="none" dirty="0">
                          <a:solidFill>
                            <a:schemeClr val="bg2">
                              <a:lumMod val="50000"/>
                            </a:schemeClr>
                          </a:solidFill>
                          <a:effectLst/>
                          <a:latin typeface="Times New Roman" panose="02020603050405020304" pitchFamily="18" charset="0"/>
                          <a:ea typeface="+mn-ea"/>
                          <a:cs typeface="Times New Roman" panose="02020603050405020304" pitchFamily="18" charset="0"/>
                          <a:sym typeface="Arial"/>
                        </a:rPr>
                        <a:t>S&amp;P 500 Index</a:t>
                      </a:r>
                      <a:r>
                        <a:rPr lang="en-US" sz="1200" dirty="0">
                          <a:solidFill>
                            <a:schemeClr val="bg2">
                              <a:lumMod val="50000"/>
                            </a:schemeClr>
                          </a:solidFill>
                          <a:effectLst/>
                          <a:latin typeface="Times New Roman" panose="02020603050405020304" pitchFamily="18" charset="0"/>
                          <a:cs typeface="Times New Roman" panose="02020603050405020304" pitchFamily="18" charset="0"/>
                        </a:rPr>
                        <a:t> </a:t>
                      </a:r>
                      <a:endParaRPr lang="en-US" sz="1200" dirty="0">
                        <a:solidFill>
                          <a:schemeClr val="bg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b="1" dirty="0">
                          <a:solidFill>
                            <a:srgbClr val="57058D"/>
                          </a:solidFill>
                          <a:effectLst/>
                          <a:latin typeface="Times New Roman" panose="02020603050405020304" pitchFamily="18" charset="0"/>
                          <a:cs typeface="Times New Roman" panose="02020603050405020304" pitchFamily="18" charset="0"/>
                        </a:rPr>
                        <a:t>1970</a:t>
                      </a:r>
                      <a:r>
                        <a:rPr lang="en-US" sz="1200" dirty="0">
                          <a:solidFill>
                            <a:schemeClr val="tx2">
                              <a:lumMod val="10000"/>
                            </a:schemeClr>
                          </a:solidFill>
                          <a:effectLst/>
                          <a:latin typeface="Times New Roman" panose="02020603050405020304" pitchFamily="18" charset="0"/>
                          <a:cs typeface="Times New Roman" panose="02020603050405020304" pitchFamily="18" charset="0"/>
                        </a:rPr>
                        <a:t> – 2020</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508605939"/>
                  </a:ext>
                </a:extLst>
              </a:tr>
              <a:tr h="966416">
                <a:tc>
                  <a:txBody>
                    <a:bodyPr/>
                    <a:lstStyle/>
                    <a:p>
                      <a:pPr marL="0" marR="0" algn="ctr">
                        <a:spcBef>
                          <a:spcPts val="0"/>
                        </a:spcBef>
                        <a:spcAft>
                          <a:spcPts val="0"/>
                        </a:spcAft>
                      </a:pPr>
                      <a:r>
                        <a:rPr lang="en-US" sz="1200">
                          <a:solidFill>
                            <a:schemeClr val="tx2">
                              <a:lumMod val="10000"/>
                            </a:schemeClr>
                          </a:solidFill>
                          <a:effectLst/>
                          <a:latin typeface="Times New Roman" panose="02020603050405020304" pitchFamily="18" charset="0"/>
                          <a:cs typeface="Times New Roman" panose="02020603050405020304" pitchFamily="18" charset="0"/>
                        </a:rPr>
                        <a:t>Fidelity Investment Grade Bond Fund</a:t>
                      </a:r>
                      <a:endParaRPr lang="en-US" sz="120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sz="1200" b="1" dirty="0">
                          <a:solidFill>
                            <a:srgbClr val="57058D"/>
                          </a:solidFill>
                          <a:effectLst/>
                          <a:latin typeface="Times New Roman" panose="02020603050405020304" pitchFamily="18" charset="0"/>
                          <a:cs typeface="Times New Roman" panose="02020603050405020304" pitchFamily="18" charset="0"/>
                        </a:rPr>
                        <a:t>1980</a:t>
                      </a:r>
                      <a:r>
                        <a:rPr lang="en-US" sz="1200" dirty="0">
                          <a:solidFill>
                            <a:schemeClr val="tx2">
                              <a:lumMod val="10000"/>
                            </a:schemeClr>
                          </a:solidFill>
                          <a:effectLst/>
                          <a:latin typeface="Times New Roman" panose="02020603050405020304" pitchFamily="18" charset="0"/>
                          <a:cs typeface="Times New Roman" panose="02020603050405020304" pitchFamily="18" charset="0"/>
                        </a:rPr>
                        <a:t> – 2020</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3941674729"/>
                  </a:ext>
                </a:extLst>
              </a:tr>
            </a:tbl>
          </a:graphicData>
        </a:graphic>
      </p:graphicFrame>
    </p:spTree>
    <p:extLst>
      <p:ext uri="{BB962C8B-B14F-4D97-AF65-F5344CB8AC3E}">
        <p14:creationId xmlns:p14="http://schemas.microsoft.com/office/powerpoint/2010/main" val="403938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1700" y="740278"/>
            <a:ext cx="8520600" cy="1841700"/>
          </a:xfrm>
          <a:prstGeom prst="rect">
            <a:avLst/>
          </a:prstGeom>
          <a:noFill/>
          <a:ln>
            <a:noFill/>
          </a:ln>
        </p:spPr>
        <p:txBody>
          <a:bodyPr spcFirstLastPara="1" wrap="square" lIns="91425" tIns="91425" rIns="91425" bIns="91425" anchor="t" anchorCtr="0">
            <a:noAutofit/>
          </a:bodyPr>
          <a:lstStyle/>
          <a:p>
            <a:pPr lvl="0"/>
            <a:r>
              <a:rPr lang="en-US" sz="4800" b="1" dirty="0">
                <a:latin typeface="Times New Roman" charset="0"/>
                <a:ea typeface="Times New Roman" charset="0"/>
                <a:cs typeface="Times New Roman" charset="0"/>
              </a:rPr>
              <a:t/>
            </a:r>
            <a:br>
              <a:rPr lang="en-US" sz="4800" b="1" dirty="0">
                <a:latin typeface="Times New Roman" charset="0"/>
                <a:ea typeface="Times New Roman" charset="0"/>
                <a:cs typeface="Times New Roman" charset="0"/>
              </a:rPr>
            </a:br>
            <a:r>
              <a:rPr lang="en-US" sz="4800" b="1" dirty="0">
                <a:latin typeface="Times New Roman" charset="0"/>
                <a:ea typeface="Times New Roman" charset="0"/>
                <a:cs typeface="Times New Roman" charset="0"/>
              </a:rPr>
              <a:t>The Growth of </a:t>
            </a:r>
            <a:br>
              <a:rPr lang="en-US" sz="4800" b="1" dirty="0">
                <a:latin typeface="Times New Roman" charset="0"/>
                <a:ea typeface="Times New Roman" charset="0"/>
                <a:cs typeface="Times New Roman" charset="0"/>
              </a:rPr>
            </a:br>
            <a:r>
              <a:rPr lang="en-US" sz="4800" b="1" dirty="0">
                <a:latin typeface="Times New Roman" charset="0"/>
                <a:ea typeface="Times New Roman" charset="0"/>
                <a:cs typeface="Times New Roman" charset="0"/>
              </a:rPr>
              <a:t>Target-Date Fund</a:t>
            </a: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 sz="25000" b="1" i="0" u="none" strike="noStrike" cap="none" dirty="0">
                <a:solidFill>
                  <a:srgbClr val="9A6ABA"/>
                </a:solidFill>
                <a:latin typeface="Montserrat"/>
                <a:ea typeface="Montserrat"/>
                <a:cs typeface="Montserrat"/>
                <a:sym typeface="Montserrat"/>
              </a:rPr>
              <a:t>0</a:t>
            </a:r>
            <a:r>
              <a:rPr lang="en-US" sz="25000" b="1" i="0" u="none" strike="noStrike" cap="none" dirty="0">
                <a:solidFill>
                  <a:srgbClr val="9A6ABA"/>
                </a:solidFill>
                <a:latin typeface="Montserrat"/>
                <a:ea typeface="Montserrat"/>
                <a:cs typeface="Montserrat"/>
                <a:sym typeface="Montserrat"/>
              </a:rPr>
              <a:t>2</a:t>
            </a:r>
            <a:r>
              <a:rPr lang="en" sz="25000" b="1" i="0" u="none" strike="noStrike" cap="none" dirty="0">
                <a:solidFill>
                  <a:srgbClr val="9A6ABA"/>
                </a:solidFill>
                <a:latin typeface="Montserrat"/>
                <a:ea typeface="Montserrat"/>
                <a:cs typeface="Montserrat"/>
                <a:sym typeface="Montserrat"/>
              </a:rPr>
              <a:t>.</a:t>
            </a:r>
            <a:endParaRPr sz="25000" b="1" i="0" u="none" strike="noStrike" cap="none" dirty="0">
              <a:solidFill>
                <a:srgbClr val="9A6ABA"/>
              </a:solidFill>
              <a:latin typeface="Montserrat"/>
              <a:ea typeface="Montserrat"/>
              <a:cs typeface="Montserrat"/>
              <a:sym typeface="Montserrat"/>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78367247"/>
      </p:ext>
    </p:extLst>
  </p:cSld>
  <p:clrMapOvr>
    <a:masterClrMapping/>
  </p:clrMapOvr>
  <mc:AlternateContent xmlns:mc="http://schemas.openxmlformats.org/markup-compatibility/2006">
    <mc:Choice xmlns:p14="http://schemas.microsoft.com/office/powerpoint/2010/main" Requires="p14">
      <p:transition spd="slow" p14:dur="2000" advTm="1502"/>
    </mc:Choice>
    <mc:Fallback>
      <p:transition spd="slow" advTm="1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Results:</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Cumulative</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Returns</a:t>
            </a:r>
            <a:endParaRPr sz="4000" dirty="0">
              <a:latin typeface="Times New Roman" panose="02020603050405020304" pitchFamily="18" charset="0"/>
              <a:cs typeface="Times New Roman" panose="02020603050405020304" pitchFamily="18" charset="0"/>
            </a:endParaRPr>
          </a:p>
        </p:txBody>
      </p:sp>
      <p:pic>
        <p:nvPicPr>
          <p:cNvPr id="8" name="image10.png" descr="Chart, line chart&#10;&#10;Description automatically generated">
            <a:extLst>
              <a:ext uri="{FF2B5EF4-FFF2-40B4-BE49-F238E27FC236}">
                <a16:creationId xmlns:a16="http://schemas.microsoft.com/office/drawing/2014/main" xmlns="" id="{8DEDB12E-626F-044A-966F-5F210D8A539A}"/>
              </a:ext>
            </a:extLst>
          </p:cNvPr>
          <p:cNvPicPr/>
          <p:nvPr/>
        </p:nvPicPr>
        <p:blipFill>
          <a:blip r:embed="rId3"/>
          <a:srcRect/>
          <a:stretch>
            <a:fillRect/>
          </a:stretch>
        </p:blipFill>
        <p:spPr>
          <a:xfrm>
            <a:off x="497592" y="1636887"/>
            <a:ext cx="8077724" cy="2730535"/>
          </a:xfrm>
          <a:prstGeom prst="rect">
            <a:avLst/>
          </a:prstGeom>
          <a:ln/>
        </p:spPr>
      </p:pic>
      <p:sp>
        <p:nvSpPr>
          <p:cNvPr id="10" name="Google Shape;95;p3">
            <a:extLst>
              <a:ext uri="{FF2B5EF4-FFF2-40B4-BE49-F238E27FC236}">
                <a16:creationId xmlns:a16="http://schemas.microsoft.com/office/drawing/2014/main" xmlns="" id="{04F01B62-0B94-1A47-9CFB-A0AF421682F2}"/>
              </a:ext>
            </a:extLst>
          </p:cNvPr>
          <p:cNvSpPr txBox="1">
            <a:spLocks noGrp="1"/>
          </p:cNvSpPr>
          <p:nvPr>
            <p:ph type="body" idx="1"/>
          </p:nvPr>
        </p:nvSpPr>
        <p:spPr>
          <a:xfrm>
            <a:off x="406400" y="807184"/>
            <a:ext cx="7993980" cy="767765"/>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At the end of the glide path, </a:t>
            </a:r>
            <a:r>
              <a:rPr lang="en-US" b="1" dirty="0">
                <a:solidFill>
                  <a:schemeClr val="tx1"/>
                </a:solidFill>
                <a:latin typeface="Times New Roman" panose="02020603050405020304" pitchFamily="18" charset="0"/>
                <a:cs typeface="Times New Roman" panose="02020603050405020304" pitchFamily="18" charset="0"/>
              </a:rPr>
              <a:t>the optimized glide path reaches 36.14</a:t>
            </a:r>
            <a:r>
              <a:rPr lang="en-US" dirty="0">
                <a:latin typeface="Times New Roman" panose="02020603050405020304" pitchFamily="18" charset="0"/>
                <a:cs typeface="Times New Roman" panose="02020603050405020304" pitchFamily="18" charset="0"/>
              </a:rPr>
              <a:t>, while the original glide path has only 35.66. </a:t>
            </a:r>
            <a:r>
              <a:rPr lang="en-US" b="1" dirty="0">
                <a:solidFill>
                  <a:schemeClr val="tx1"/>
                </a:solidFill>
                <a:latin typeface="Times New Roman" panose="02020603050405020304" pitchFamily="18" charset="0"/>
                <a:cs typeface="Times New Roman" panose="02020603050405020304" pitchFamily="18" charset="0"/>
              </a:rPr>
              <a:t>Over 85.7% of </a:t>
            </a:r>
            <a:r>
              <a:rPr lang="en-US" altLang="zh-TW" b="1" dirty="0">
                <a:solidFill>
                  <a:schemeClr val="tx1"/>
                </a:solidFill>
                <a:latin typeface="Times New Roman" panose="02020603050405020304" pitchFamily="18" charset="0"/>
                <a:cs typeface="Times New Roman" panose="02020603050405020304" pitchFamily="18" charset="0"/>
              </a:rPr>
              <a:t>time</a:t>
            </a:r>
            <a:r>
              <a:rPr lang="zh-TW" alt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optimized glide path outperforms original glidepath. </a:t>
            </a:r>
          </a:p>
        </p:txBody>
      </p:sp>
      <p:sp>
        <p:nvSpPr>
          <p:cNvPr id="12" name="TextBox 11">
            <a:extLst>
              <a:ext uri="{FF2B5EF4-FFF2-40B4-BE49-F238E27FC236}">
                <a16:creationId xmlns:a16="http://schemas.microsoft.com/office/drawing/2014/main" xmlns="" id="{CC2B1218-DFA2-A64B-B261-8B6F0019F6D1}"/>
              </a:ext>
            </a:extLst>
          </p:cNvPr>
          <p:cNvSpPr txBox="1"/>
          <p:nvPr/>
        </p:nvSpPr>
        <p:spPr>
          <a:xfrm>
            <a:off x="2250454" y="4339463"/>
            <a:ext cx="4572000" cy="246221"/>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Cumulative returns in original glide path and optimized glide path (Source: Author) </a:t>
            </a:r>
            <a:endParaRPr lang="en-US" sz="1000" dirty="0">
              <a:effectLst/>
              <a:latin typeface="Times New Roman" panose="02020603050405020304" pitchFamily="18" charset="0"/>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062279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4"/>
            <a:ext cx="8088376" cy="537776"/>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Results:</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Drawdown</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&amp;</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Sharpe</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Ratio</a:t>
            </a:r>
            <a:endParaRPr sz="4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C2B1218-DFA2-A64B-B261-8B6F0019F6D1}"/>
              </a:ext>
            </a:extLst>
          </p:cNvPr>
          <p:cNvSpPr txBox="1"/>
          <p:nvPr/>
        </p:nvSpPr>
        <p:spPr>
          <a:xfrm>
            <a:off x="1640854" y="4330700"/>
            <a:ext cx="6414292" cy="246221"/>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Maximum drawdown in original glide path and optimized glide path (Source: Author) </a:t>
            </a:r>
            <a:endParaRPr lang="en-US" sz="1000" dirty="0">
              <a:effectLst/>
              <a:latin typeface="Times New Roman" panose="02020603050405020304" pitchFamily="18" charset="0"/>
              <a:ea typeface="PMingLiU" panose="02020500000000000000" pitchFamily="18" charset="-120"/>
              <a:cs typeface="Times New Roman" panose="02020603050405020304" pitchFamily="18" charset="0"/>
            </a:endParaRPr>
          </a:p>
        </p:txBody>
      </p:sp>
      <p:pic>
        <p:nvPicPr>
          <p:cNvPr id="6" name="image7.png" descr="Chart&#10;&#10;Description automatically generated">
            <a:extLst>
              <a:ext uri="{FF2B5EF4-FFF2-40B4-BE49-F238E27FC236}">
                <a16:creationId xmlns:a16="http://schemas.microsoft.com/office/drawing/2014/main" xmlns="" id="{20271031-D606-7441-95CD-B4002F945DB0}"/>
              </a:ext>
            </a:extLst>
          </p:cNvPr>
          <p:cNvPicPr/>
          <p:nvPr/>
        </p:nvPicPr>
        <p:blipFill>
          <a:blip r:embed="rId3"/>
          <a:srcRect/>
          <a:stretch>
            <a:fillRect/>
          </a:stretch>
        </p:blipFill>
        <p:spPr>
          <a:xfrm>
            <a:off x="479254" y="1574949"/>
            <a:ext cx="8258346" cy="2817692"/>
          </a:xfrm>
          <a:prstGeom prst="rect">
            <a:avLst/>
          </a:prstGeom>
          <a:ln/>
        </p:spPr>
      </p:pic>
      <p:sp>
        <p:nvSpPr>
          <p:cNvPr id="9" name="Google Shape;95;p3">
            <a:extLst>
              <a:ext uri="{FF2B5EF4-FFF2-40B4-BE49-F238E27FC236}">
                <a16:creationId xmlns:a16="http://schemas.microsoft.com/office/drawing/2014/main" xmlns="" id="{C6D43C8D-D54A-3F4A-83FE-A9C2D61CAFB0}"/>
              </a:ext>
            </a:extLst>
          </p:cNvPr>
          <p:cNvSpPr txBox="1">
            <a:spLocks noGrp="1"/>
          </p:cNvSpPr>
          <p:nvPr>
            <p:ph type="body" idx="1"/>
          </p:nvPr>
        </p:nvSpPr>
        <p:spPr>
          <a:xfrm>
            <a:off x="406400" y="807184"/>
            <a:ext cx="7993980" cy="767765"/>
          </a:xfrm>
          <a:prstGeom prst="rect">
            <a:avLst/>
          </a:prstGeom>
          <a:noFill/>
          <a:ln>
            <a:noFill/>
          </a:ln>
        </p:spPr>
        <p:txBody>
          <a:bodyPr spcFirstLastPara="1" wrap="square" lIns="91425" tIns="91425" rIns="91425" bIns="91425" anchor="t" anchorCtr="0">
            <a:noAutofit/>
          </a:bodyPr>
          <a:lstStyle/>
          <a:p>
            <a:r>
              <a:rPr lang="en-US" altLang="zh-TW"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he optimized glide path provides less downside volatility than the original one. </a:t>
            </a:r>
            <a:r>
              <a:rPr lang="en-US" b="1" dirty="0">
                <a:solidFill>
                  <a:schemeClr val="tx1"/>
                </a:solidFill>
                <a:latin typeface="Times New Roman" panose="02020603050405020304" pitchFamily="18" charset="0"/>
                <a:cs typeface="Times New Roman" panose="02020603050405020304" pitchFamily="18" charset="0"/>
              </a:rPr>
              <a:t>Optimized glide path</a:t>
            </a:r>
            <a:r>
              <a:rPr lang="zh-TW" alt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achieves a better Sharpe ratio of 59.8%</a:t>
            </a:r>
            <a:r>
              <a:rPr lang="en-US" dirty="0">
                <a:latin typeface="Times New Roman" panose="02020603050405020304" pitchFamily="18" charset="0"/>
                <a:cs typeface="Times New Roman" panose="02020603050405020304" pitchFamily="18" charset="0"/>
              </a:rPr>
              <a:t>, comparing to the original one of 57.7%. </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784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6950" y="1808922"/>
            <a:ext cx="8520600" cy="1841700"/>
          </a:xfrm>
          <a:prstGeom prst="rect">
            <a:avLst/>
          </a:prstGeom>
          <a:noFill/>
          <a:ln>
            <a:noFill/>
          </a:ln>
        </p:spPr>
        <p:txBody>
          <a:bodyPr spcFirstLastPara="1" wrap="square" lIns="91425" tIns="91425" rIns="91425" bIns="91425" anchor="t" anchorCtr="0">
            <a:noAutofit/>
          </a:bodyPr>
          <a:lstStyle/>
          <a:p>
            <a:pPr lvl="0"/>
            <a:r>
              <a:rPr lang="en-US" altLang="zh-TW" sz="4800" b="1" dirty="0">
                <a:latin typeface="Times New Roman" panose="02020603050405020304" pitchFamily="18" charset="0"/>
                <a:cs typeface="Times New Roman" panose="02020603050405020304" pitchFamily="18" charset="0"/>
              </a:rPr>
              <a:t>Discussion</a:t>
            </a:r>
            <a:endParaRPr lang="en-US" sz="4800" b="1" dirty="0">
              <a:latin typeface="Times New Roman" panose="02020603050405020304" pitchFamily="18" charset="0"/>
              <a:cs typeface="Times New Roman" panose="02020603050405020304" pitchFamily="18"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03</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1423179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80767" y="68788"/>
            <a:ext cx="8256833" cy="741917"/>
          </a:xfrm>
          <a:prstGeom prst="rect">
            <a:avLst/>
          </a:prstGeom>
          <a:noFill/>
          <a:ln>
            <a:noFill/>
          </a:ln>
        </p:spPr>
        <p:txBody>
          <a:bodyPr spcFirstLastPara="1" wrap="square" lIns="91425" tIns="91425" rIns="91425" bIns="91425" anchor="t" anchorCtr="0">
            <a:noAutofit/>
          </a:bodyPr>
          <a:lstStyle/>
          <a:p>
            <a:pPr lvl="0" algn="l"/>
            <a:r>
              <a:rPr lang="en-US" altLang="zh-TW" sz="2800" dirty="0">
                <a:latin typeface="Times New Roman" panose="02020603050405020304" pitchFamily="18" charset="0"/>
                <a:cs typeface="Times New Roman" panose="02020603050405020304" pitchFamily="18" charset="0"/>
              </a:rPr>
              <a:t>Discussion:</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Do</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not</a:t>
            </a:r>
            <a:r>
              <a:rPr lang="en-US" sz="2800" dirty="0">
                <a:latin typeface="Times New Roman" panose="02020603050405020304" pitchFamily="18" charset="0"/>
                <a:cs typeface="Times New Roman" panose="02020603050405020304" pitchFamily="18" charset="0"/>
              </a:rPr>
              <a:t> know the whole glide path </a:t>
            </a:r>
            <a:r>
              <a:rPr lang="en-US" altLang="zh-TW" sz="2800" dirty="0">
                <a:latin typeface="Times New Roman" panose="02020603050405020304" pitchFamily="18" charset="0"/>
                <a:cs typeface="Times New Roman" panose="02020603050405020304" pitchFamily="18" charset="0"/>
              </a:rPr>
              <a:t>in</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advance?</a:t>
            </a:r>
            <a:endParaRPr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C2B1218-DFA2-A64B-B261-8B6F0019F6D1}"/>
              </a:ext>
            </a:extLst>
          </p:cNvPr>
          <p:cNvSpPr txBox="1"/>
          <p:nvPr/>
        </p:nvSpPr>
        <p:spPr>
          <a:xfrm>
            <a:off x="5474532" y="4197770"/>
            <a:ext cx="2489724" cy="400110"/>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Equity positions under different sets of decreasing ratios (Source: Author) </a:t>
            </a:r>
            <a:endParaRPr lang="en-US" sz="1000" dirty="0">
              <a:effectLst/>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9" name="Google Shape;95;p3">
            <a:extLst>
              <a:ext uri="{FF2B5EF4-FFF2-40B4-BE49-F238E27FC236}">
                <a16:creationId xmlns:a16="http://schemas.microsoft.com/office/drawing/2014/main" xmlns="" id="{C6D43C8D-D54A-3F4A-83FE-A9C2D61CAFB0}"/>
              </a:ext>
            </a:extLst>
          </p:cNvPr>
          <p:cNvSpPr txBox="1">
            <a:spLocks noGrp="1"/>
          </p:cNvSpPr>
          <p:nvPr>
            <p:ph type="body" idx="1"/>
          </p:nvPr>
        </p:nvSpPr>
        <p:spPr>
          <a:xfrm>
            <a:off x="299736" y="1136495"/>
            <a:ext cx="4548264" cy="3196300"/>
          </a:xfrm>
          <a:prstGeom prst="rect">
            <a:avLst/>
          </a:prstGeom>
          <a:noFill/>
          <a:ln>
            <a:noFill/>
          </a:ln>
        </p:spPr>
        <p:txBody>
          <a:bodyPr spcFirstLastPara="1" wrap="square" lIns="91425" tIns="91425" rIns="91425" bIns="91425" anchor="t" anchorCtr="0">
            <a:noAutofit/>
          </a:bodyPr>
          <a:lstStyle/>
          <a:p>
            <a:r>
              <a:rPr lang="en-US" altLang="zh-TW"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e predict the market movement semi-annually and decide the corresponding decreasing rate later. </a:t>
            </a:r>
            <a:r>
              <a:rPr lang="en-US" b="1" dirty="0">
                <a:solidFill>
                  <a:schemeClr val="tx1"/>
                </a:solidFill>
                <a:latin typeface="Times New Roman" panose="02020603050405020304" pitchFamily="18" charset="0"/>
                <a:cs typeface="Times New Roman" panose="02020603050405020304" pitchFamily="18" charset="0"/>
              </a:rPr>
              <a:t>Chances are the percentage of decreasing ratio goes under zero</a:t>
            </a:r>
            <a:r>
              <a:rPr lang="zh-TW" altLang="en-US" b="1" dirty="0">
                <a:solidFill>
                  <a:schemeClr val="tx1"/>
                </a:solidFill>
                <a:latin typeface="Times New Roman" panose="02020603050405020304" pitchFamily="18" charset="0"/>
                <a:cs typeface="Times New Roman" panose="02020603050405020304" pitchFamily="18" charset="0"/>
              </a:rPr>
              <a:t> </a:t>
            </a:r>
            <a:r>
              <a:rPr lang="en-US" altLang="zh-TW" b="1" dirty="0">
                <a:solidFill>
                  <a:schemeClr val="tx1"/>
                </a:solidFill>
                <a:latin typeface="Times New Roman" panose="02020603050405020304" pitchFamily="18" charset="0"/>
                <a:cs typeface="Times New Roman" panose="02020603050405020304" pitchFamily="18" charset="0"/>
              </a:rPr>
              <a:t>during</a:t>
            </a:r>
            <a:r>
              <a:rPr lang="zh-TW" altLang="en-US" b="1" dirty="0">
                <a:solidFill>
                  <a:schemeClr val="tx1"/>
                </a:solidFill>
                <a:latin typeface="Times New Roman" panose="02020603050405020304" pitchFamily="18" charset="0"/>
                <a:cs typeface="Times New Roman" panose="02020603050405020304" pitchFamily="18" charset="0"/>
              </a:rPr>
              <a:t> </a:t>
            </a:r>
            <a:r>
              <a:rPr lang="en-US" altLang="zh-TW" b="1" dirty="0">
                <a:solidFill>
                  <a:schemeClr val="tx1"/>
                </a:solidFill>
                <a:latin typeface="Times New Roman" panose="02020603050405020304" pitchFamily="18" charset="0"/>
                <a:cs typeface="Times New Roman" panose="02020603050405020304" pitchFamily="18" charset="0"/>
              </a:rPr>
              <a:t>glide</a:t>
            </a:r>
            <a:r>
              <a:rPr lang="zh-TW" altLang="en-US" b="1" dirty="0">
                <a:solidFill>
                  <a:schemeClr val="tx1"/>
                </a:solidFill>
                <a:latin typeface="Times New Roman" panose="02020603050405020304" pitchFamily="18" charset="0"/>
                <a:cs typeface="Times New Roman" panose="02020603050405020304" pitchFamily="18" charset="0"/>
              </a:rPr>
              <a:t> </a:t>
            </a:r>
            <a:r>
              <a:rPr lang="en-US" altLang="zh-TW" b="1" dirty="0">
                <a:solidFill>
                  <a:schemeClr val="tx1"/>
                </a:solidFill>
                <a:latin typeface="Times New Roman" panose="02020603050405020304" pitchFamily="18" charset="0"/>
                <a:cs typeface="Times New Roman" panose="02020603050405020304" pitchFamily="18" charset="0"/>
              </a:rPr>
              <a:t>path.</a:t>
            </a:r>
          </a:p>
          <a:p>
            <a:r>
              <a:rPr lang="en-US" dirty="0">
                <a:latin typeface="Times New Roman" panose="02020603050405020304" pitchFamily="18" charset="0"/>
                <a:cs typeface="Times New Roman" panose="02020603050405020304" pitchFamily="18" charset="0"/>
              </a:rPr>
              <a:t>The market cycle is regular rather than promiscuous. </a:t>
            </a:r>
            <a:r>
              <a:rPr lang="en-US" altLang="zh-TW" dirty="0">
                <a:latin typeface="Times New Roman" panose="02020603050405020304" pitchFamily="18" charset="0"/>
                <a:cs typeface="Times New Roman" panose="02020603050405020304" pitchFamily="18" charset="0"/>
              </a:rPr>
              <a:t>We</a:t>
            </a:r>
            <a:r>
              <a:rPr lang="zh-TW"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could </a:t>
            </a:r>
            <a:r>
              <a:rPr lang="en-US" b="1" dirty="0">
                <a:solidFill>
                  <a:schemeClr val="tx1"/>
                </a:solidFill>
                <a:latin typeface="Times New Roman" panose="02020603050405020304" pitchFamily="18" charset="0"/>
                <a:cs typeface="Times New Roman" panose="02020603050405020304" pitchFamily="18" charset="0"/>
              </a:rPr>
              <a:t>conduct simulations</a:t>
            </a:r>
            <a:r>
              <a:rPr lang="en-US" dirty="0">
                <a:latin typeface="Times New Roman" panose="02020603050405020304" pitchFamily="18" charset="0"/>
                <a:cs typeface="Times New Roman" panose="02020603050405020304" pitchFamily="18" charset="0"/>
              </a:rPr>
              <a:t> with different sets of decreasing ratios to make sure the proportion of equity and fixed income positions would always be in an appropriate range in most cases. </a:t>
            </a:r>
          </a:p>
          <a:p>
            <a:r>
              <a:rPr lang="en-US" dirty="0">
                <a:latin typeface="Times New Roman" panose="02020603050405020304" pitchFamily="18" charset="0"/>
                <a:cs typeface="Times New Roman" panose="02020603050405020304" pitchFamily="18" charset="0"/>
              </a:rPr>
              <a:t>To address the worst case, </a:t>
            </a:r>
            <a:r>
              <a:rPr lang="en-US" b="1" dirty="0">
                <a:solidFill>
                  <a:schemeClr val="tx1"/>
                </a:solidFill>
                <a:latin typeface="Times New Roman" panose="02020603050405020304" pitchFamily="18" charset="0"/>
                <a:cs typeface="Times New Roman" panose="02020603050405020304" pitchFamily="18" charset="0"/>
              </a:rPr>
              <a:t>a correction mechanism could be designed</a:t>
            </a:r>
            <a:r>
              <a:rPr lang="en-US" dirty="0">
                <a:latin typeface="Times New Roman" panose="02020603050405020304" pitchFamily="18" charset="0"/>
                <a:cs typeface="Times New Roman" panose="02020603050405020304" pitchFamily="18" charset="0"/>
              </a:rPr>
              <a:t>. </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image3.png" descr="Chart, surface chart&#10;&#10;Description automatically generated">
            <a:extLst>
              <a:ext uri="{FF2B5EF4-FFF2-40B4-BE49-F238E27FC236}">
                <a16:creationId xmlns:a16="http://schemas.microsoft.com/office/drawing/2014/main" xmlns="" id="{C51B8CC5-3B01-8D4F-9672-FB6C65328162}"/>
              </a:ext>
            </a:extLst>
          </p:cNvPr>
          <p:cNvPicPr/>
          <p:nvPr/>
        </p:nvPicPr>
        <p:blipFill>
          <a:blip r:embed="rId3"/>
          <a:srcRect/>
          <a:stretch>
            <a:fillRect/>
          </a:stretch>
        </p:blipFill>
        <p:spPr>
          <a:xfrm>
            <a:off x="4848000" y="810705"/>
            <a:ext cx="3889600" cy="3387065"/>
          </a:xfrm>
          <a:prstGeom prst="rect">
            <a:avLst/>
          </a:prstGeom>
          <a:ln/>
        </p:spPr>
      </p:pic>
      <p:sp>
        <p:nvSpPr>
          <p:cNvPr id="4" name="Oval 3">
            <a:extLst>
              <a:ext uri="{FF2B5EF4-FFF2-40B4-BE49-F238E27FC236}">
                <a16:creationId xmlns:a16="http://schemas.microsoft.com/office/drawing/2014/main" xmlns="" id="{71BB3C9F-3848-CB42-9693-DBA45400E40B}"/>
              </a:ext>
            </a:extLst>
          </p:cNvPr>
          <p:cNvSpPr/>
          <p:nvPr/>
        </p:nvSpPr>
        <p:spPr>
          <a:xfrm>
            <a:off x="7569725" y="2504237"/>
            <a:ext cx="650449" cy="6160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83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06450" y="1798982"/>
            <a:ext cx="8520600" cy="1841700"/>
          </a:xfrm>
          <a:prstGeom prst="rect">
            <a:avLst/>
          </a:prstGeom>
          <a:noFill/>
          <a:ln>
            <a:noFill/>
          </a:ln>
        </p:spPr>
        <p:txBody>
          <a:bodyPr spcFirstLastPara="1" wrap="square" lIns="91425" tIns="91425" rIns="91425" bIns="91425" anchor="t" anchorCtr="0">
            <a:noAutofit/>
          </a:bodyPr>
          <a:lstStyle/>
          <a:p>
            <a:pPr lvl="0"/>
            <a:r>
              <a:rPr lang="en-US" altLang="zh-TW" sz="4800" b="1" dirty="0">
                <a:latin typeface="Times New Roman" panose="02020603050405020304" pitchFamily="18" charset="0"/>
                <a:cs typeface="Times New Roman" panose="02020603050405020304" pitchFamily="18" charset="0"/>
              </a:rPr>
              <a:t>Conclusion</a:t>
            </a:r>
            <a:endParaRPr lang="en-US" sz="4800" b="1" dirty="0">
              <a:latin typeface="Times New Roman" panose="02020603050405020304" pitchFamily="18" charset="0"/>
              <a:cs typeface="Times New Roman" panose="02020603050405020304" pitchFamily="18"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04</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3230424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399" y="300499"/>
            <a:ext cx="8256833" cy="613901"/>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Conclusion</a:t>
            </a:r>
            <a:endParaRPr sz="4000" dirty="0">
              <a:latin typeface="Times New Roman" panose="02020603050405020304" pitchFamily="18" charset="0"/>
              <a:cs typeface="Times New Roman" panose="02020603050405020304" pitchFamily="18" charset="0"/>
            </a:endParaRPr>
          </a:p>
        </p:txBody>
      </p:sp>
      <p:sp>
        <p:nvSpPr>
          <p:cNvPr id="9" name="Google Shape;95;p3">
            <a:extLst>
              <a:ext uri="{FF2B5EF4-FFF2-40B4-BE49-F238E27FC236}">
                <a16:creationId xmlns:a16="http://schemas.microsoft.com/office/drawing/2014/main" xmlns="" id="{C6D43C8D-D54A-3F4A-83FE-A9C2D61CAFB0}"/>
              </a:ext>
            </a:extLst>
          </p:cNvPr>
          <p:cNvSpPr txBox="1">
            <a:spLocks noGrp="1"/>
          </p:cNvSpPr>
          <p:nvPr>
            <p:ph type="body" idx="1"/>
          </p:nvPr>
        </p:nvSpPr>
        <p:spPr>
          <a:xfrm>
            <a:off x="290307" y="1022255"/>
            <a:ext cx="8024133" cy="2079163"/>
          </a:xfrm>
          <a:prstGeom prst="rect">
            <a:avLst/>
          </a:prstGeom>
          <a:noFill/>
          <a:ln>
            <a:noFill/>
          </a:ln>
        </p:spPr>
        <p:txBody>
          <a:bodyPr spcFirstLastPara="1" wrap="square" lIns="91425" tIns="91425" rIns="91425" bIns="91425" anchor="t" anchorCtr="0">
            <a:noAutofit/>
          </a:bodyPr>
          <a:lstStyle/>
          <a:p>
            <a:r>
              <a:rPr lang="en-US" altLang="zh-TW" dirty="0">
                <a:latin typeface="Times New Roman" panose="02020603050405020304" pitchFamily="18" charset="0"/>
                <a:cs typeface="Times New Roman" panose="02020603050405020304" pitchFamily="18" charset="0"/>
              </a:rPr>
              <a:t>Though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optimized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developed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above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do</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not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show</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dominating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performance</a:t>
            </a:r>
            <a:r>
              <a:rPr 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than</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original</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sheds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light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how</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glide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informed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by</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market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could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improve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returns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risks.</a:t>
            </a:r>
            <a:r>
              <a:rPr lang="zh-TW" altLang="en-US" dirty="0">
                <a:latin typeface="Times New Roman" panose="02020603050405020304" pitchFamily="18" charset="0"/>
                <a:cs typeface="Times New Roman" panose="02020603050405020304" pitchFamily="18" charset="0"/>
              </a:rPr>
              <a:t> </a:t>
            </a:r>
            <a:endParaRPr lang="en-US" altLang="zh-TW"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Using modern artificial-intelligence and machine-learning frameworks, we could conduct the market environment analysis and build an ideal asset allocation for a target date strategy—one that seeks the higher expected return or lower risk (i.e., volatility) over time—depending on what market environment exists and evolves. Therefore, </a:t>
            </a:r>
            <a:r>
              <a:rPr lang="en-US" b="1" dirty="0">
                <a:solidFill>
                  <a:schemeClr val="tx1"/>
                </a:solidFill>
                <a:latin typeface="Times New Roman" panose="02020603050405020304" pitchFamily="18" charset="0"/>
                <a:cs typeface="Times New Roman" panose="02020603050405020304" pitchFamily="18" charset="0"/>
              </a:rPr>
              <a:t>a glide path informed by market environment analysis may help target date strategies be more resilient in dynamic and changing markets</a:t>
            </a:r>
            <a:r>
              <a:rPr lang="en-US" dirty="0">
                <a:latin typeface="Times New Roman" panose="02020603050405020304" pitchFamily="18" charset="0"/>
                <a:cs typeface="Times New Roman" panose="02020603050405020304" pitchFamily="18" charset="0"/>
              </a:rPr>
              <a:t>. </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0251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06450" y="626005"/>
            <a:ext cx="8520600" cy="2381534"/>
          </a:xfrm>
          <a:prstGeom prst="rect">
            <a:avLst/>
          </a:prstGeom>
          <a:noFill/>
          <a:ln>
            <a:noFill/>
          </a:ln>
        </p:spPr>
        <p:txBody>
          <a:bodyPr spcFirstLastPara="1" wrap="square" lIns="91425" tIns="91425" rIns="91425" bIns="91425" anchor="t" anchorCtr="0">
            <a:noAutofit/>
          </a:bodyPr>
          <a:lstStyle/>
          <a:p>
            <a:pPr lvl="0"/>
            <a:r>
              <a:rPr lang="en-US" sz="4800" dirty="0">
                <a:latin typeface="Times New Roman" panose="02020603050405020304" pitchFamily="18" charset="0"/>
                <a:cs typeface="Times New Roman" panose="02020603050405020304" pitchFamily="18" charset="0"/>
              </a:rPr>
              <a:t/>
            </a:r>
            <a:br>
              <a:rPr lang="en-US" sz="4800" dirty="0">
                <a:latin typeface="Times New Roman" panose="02020603050405020304" pitchFamily="18" charset="0"/>
                <a:cs typeface="Times New Roman" panose="02020603050405020304" pitchFamily="18" charset="0"/>
              </a:rPr>
            </a:br>
            <a:r>
              <a:rPr lang="en-US" altLang="zh-TW" sz="4800" b="1" dirty="0">
                <a:latin typeface="Times New Roman" panose="02020603050405020304" pitchFamily="18" charset="0"/>
                <a:cs typeface="Times New Roman" panose="02020603050405020304" pitchFamily="18" charset="0"/>
              </a:rPr>
              <a:t>TDF</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Glide</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Path</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Optimization</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with</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Reinforcement</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Learning</a:t>
            </a:r>
            <a:endParaRPr lang="en-US" sz="4800" dirty="0">
              <a:latin typeface="Times New Roman" panose="02020603050405020304" pitchFamily="18" charset="0"/>
              <a:cs typeface="Times New Roman" panose="02020603050405020304" pitchFamily="18"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1433015" y="3326728"/>
            <a:ext cx="7546917" cy="184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10000" b="1" i="0" u="none" strike="noStrike" cap="none" dirty="0">
                <a:solidFill>
                  <a:srgbClr val="9A6ABA"/>
                </a:solidFill>
                <a:latin typeface="Montserrat"/>
                <a:ea typeface="Montserrat"/>
                <a:cs typeface="Montserrat"/>
                <a:sym typeface="Montserrat"/>
              </a:rPr>
              <a:t>Section</a:t>
            </a:r>
            <a:r>
              <a:rPr lang="zh-TW" altLang="en-US" sz="10000" b="1" i="0" u="none" strike="noStrike" cap="none" dirty="0">
                <a:solidFill>
                  <a:srgbClr val="9A6ABA"/>
                </a:solidFill>
                <a:latin typeface="Montserrat"/>
                <a:ea typeface="Montserrat"/>
                <a:cs typeface="Montserrat"/>
                <a:sym typeface="Montserrat"/>
              </a:rPr>
              <a:t> </a:t>
            </a:r>
            <a:r>
              <a:rPr lang="en-US" altLang="zh-TW" sz="10000" b="1" i="0" u="none" strike="noStrike" cap="none" dirty="0">
                <a:solidFill>
                  <a:srgbClr val="9A6ABA"/>
                </a:solidFill>
                <a:latin typeface="Montserrat"/>
                <a:ea typeface="Montserrat"/>
                <a:cs typeface="Montserrat"/>
                <a:sym typeface="Montserrat"/>
              </a:rPr>
              <a:t>IV</a:t>
            </a:r>
            <a:endParaRPr sz="10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4114018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1700" y="555313"/>
            <a:ext cx="8520600" cy="1841700"/>
          </a:xfrm>
          <a:prstGeom prst="rect">
            <a:avLst/>
          </a:prstGeom>
          <a:noFill/>
          <a:ln>
            <a:noFill/>
          </a:ln>
        </p:spPr>
        <p:txBody>
          <a:bodyPr spcFirstLastPara="1" wrap="square" lIns="91425" tIns="91425" rIns="91425" bIns="91425" anchor="t" anchorCtr="0">
            <a:noAutofit/>
          </a:bodyPr>
          <a:lstStyle/>
          <a:p>
            <a:pPr lvl="0"/>
            <a:r>
              <a:rPr lang="en-US" sz="4800" b="1" dirty="0">
                <a:latin typeface="Times New Roman" panose="02020603050405020304" pitchFamily="18" charset="0"/>
                <a:cs typeface="Times New Roman" panose="02020603050405020304" pitchFamily="18" charset="0"/>
              </a:rPr>
              <a:t/>
            </a:r>
            <a:br>
              <a:rPr lang="en-US" sz="4800" b="1" dirty="0">
                <a:latin typeface="Times New Roman" panose="02020603050405020304" pitchFamily="18" charset="0"/>
                <a:cs typeface="Times New Roman" panose="02020603050405020304" pitchFamily="18" charset="0"/>
              </a:rPr>
            </a:br>
            <a:r>
              <a:rPr lang="en-US" altLang="zh-TW" sz="4800" b="1" dirty="0">
                <a:latin typeface="Times New Roman" panose="02020603050405020304" pitchFamily="18" charset="0"/>
                <a:cs typeface="Times New Roman" panose="02020603050405020304" pitchFamily="18" charset="0"/>
              </a:rPr>
              <a:t>Objective</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&amp;</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
            </a:r>
            <a:br>
              <a:rPr lang="en-US" altLang="zh-TW" sz="4800" b="1" dirty="0">
                <a:latin typeface="Times New Roman" panose="02020603050405020304" pitchFamily="18" charset="0"/>
                <a:cs typeface="Times New Roman" panose="02020603050405020304" pitchFamily="18" charset="0"/>
              </a:rPr>
            </a:br>
            <a:r>
              <a:rPr lang="en-US" altLang="zh-TW" sz="4800" b="1" dirty="0">
                <a:latin typeface="Times New Roman" panose="02020603050405020304" pitchFamily="18" charset="0"/>
                <a:cs typeface="Times New Roman" panose="02020603050405020304" pitchFamily="18" charset="0"/>
              </a:rPr>
              <a:t>Reinforcement</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Learning</a:t>
            </a:r>
            <a:endParaRPr lang="en-US" sz="4800" b="1" dirty="0">
              <a:latin typeface="Times New Roman" panose="02020603050405020304" pitchFamily="18" charset="0"/>
              <a:cs typeface="Times New Roman" panose="02020603050405020304" pitchFamily="18"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01</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666581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Objective</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233294" y="980848"/>
            <a:ext cx="7635404" cy="3390855"/>
          </a:xfrm>
          <a:prstGeom prst="rect">
            <a:avLst/>
          </a:prstGeom>
          <a:noFill/>
          <a:ln>
            <a:noFill/>
          </a:ln>
        </p:spPr>
        <p:txBody>
          <a:bodyPr spcFirstLastPara="1" wrap="square" lIns="91425" tIns="91425" rIns="91425" bIns="91425" anchor="t" anchorCtr="0">
            <a:noAutofit/>
          </a:bodyPr>
          <a:lstStyle/>
          <a:p>
            <a:r>
              <a:rPr lang="en-US" dirty="0">
                <a:latin typeface="Times" pitchFamily="2" charset="0"/>
                <a:cs typeface="Times New Roman" panose="02020603050405020304" pitchFamily="18" charset="0"/>
              </a:rPr>
              <a:t>Besides supervised and unsupervised learning, reinforcement learning is also an exciting area of research for financial problems. </a:t>
            </a:r>
          </a:p>
          <a:p>
            <a:r>
              <a:rPr lang="en-US" dirty="0">
                <a:latin typeface="Times" pitchFamily="2" charset="0"/>
                <a:cs typeface="Times New Roman" panose="02020603050405020304" pitchFamily="18" charset="0"/>
              </a:rPr>
              <a:t>Reinforcement learning allows us to solve complex dynamic optimization problems in an almost model-free way, by optimizing its reward under environment and actor spaces (</a:t>
            </a:r>
            <a:r>
              <a:rPr lang="en-US" dirty="0" err="1">
                <a:latin typeface="Times" pitchFamily="2" charset="0"/>
                <a:cs typeface="Times New Roman" panose="02020603050405020304" pitchFamily="18" charset="0"/>
              </a:rPr>
              <a:t>Kolm</a:t>
            </a:r>
            <a:r>
              <a:rPr lang="en-US" dirty="0">
                <a:latin typeface="Times" pitchFamily="2" charset="0"/>
                <a:cs typeface="Times New Roman" panose="02020603050405020304" pitchFamily="18" charset="0"/>
              </a:rPr>
              <a:t> &amp; Ritter, 2020). </a:t>
            </a:r>
          </a:p>
          <a:p>
            <a:r>
              <a:rPr lang="en-US" dirty="0">
                <a:latin typeface="Times" pitchFamily="2" charset="0"/>
                <a:cs typeface="Times New Roman" panose="02020603050405020304" pitchFamily="18" charset="0"/>
              </a:rPr>
              <a:t>In this section, we apply reinforcement learning (Policy Gradient) for constructing optimal TDF glide paths based on market scenarios.</a:t>
            </a:r>
          </a:p>
        </p:txBody>
      </p:sp>
    </p:spTree>
    <p:extLst>
      <p:ext uri="{BB962C8B-B14F-4D97-AF65-F5344CB8AC3E}">
        <p14:creationId xmlns:p14="http://schemas.microsoft.com/office/powerpoint/2010/main" val="2244170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Introduction</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to</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RL</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67071" y="1144172"/>
            <a:ext cx="4570270" cy="2915763"/>
          </a:xfrm>
          <a:prstGeom prst="rect">
            <a:avLst/>
          </a:prstGeom>
          <a:noFill/>
          <a:ln>
            <a:noFill/>
          </a:ln>
        </p:spPr>
        <p:txBody>
          <a:bodyPr spcFirstLastPara="1" wrap="square" lIns="91425" tIns="91425" rIns="91425" bIns="91425" anchor="t" anchorCtr="0">
            <a:noAutofit/>
          </a:bodyPr>
          <a:lstStyle/>
          <a:p>
            <a:r>
              <a:rPr lang="en-US" altLang="zh-TW" dirty="0">
                <a:latin typeface="Times New Roman" panose="02020603050405020304" pitchFamily="18" charset="0"/>
                <a:cs typeface="Times New Roman" panose="02020603050405020304" pitchFamily="18" charset="0"/>
              </a:rPr>
              <a:t>There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are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three</a:t>
            </a:r>
            <a:r>
              <a:rPr lang="zh-TW"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key components </a:t>
            </a:r>
            <a:r>
              <a:rPr lang="en-US" altLang="zh-TW" dirty="0">
                <a:latin typeface="Times New Roman" panose="02020603050405020304" pitchFamily="18" charset="0"/>
                <a:cs typeface="Times New Roman" panose="02020603050405020304" pitchFamily="18" charset="0"/>
              </a:rPr>
              <a:t>in</a:t>
            </a:r>
            <a:r>
              <a:rPr lang="zh-TW"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reinforcement learning : </a:t>
            </a:r>
            <a:r>
              <a:rPr lang="en-US" b="1" dirty="0">
                <a:latin typeface="Times New Roman" panose="02020603050405020304" pitchFamily="18" charset="0"/>
                <a:cs typeface="Times New Roman" panose="02020603050405020304" pitchFamily="18" charset="0"/>
              </a:rPr>
              <a:t>Agent</a:t>
            </a:r>
            <a:r>
              <a:rPr lang="en-US" dirty="0">
                <a:latin typeface="Times New Roman" panose="02020603050405020304" pitchFamily="18" charset="0"/>
                <a:cs typeface="Times New Roman" panose="02020603050405020304" pitchFamily="18" charset="0"/>
              </a:rPr>
              <a:t> (Policy), </a:t>
            </a:r>
            <a:r>
              <a:rPr lang="en-US" b="1" dirty="0">
                <a:latin typeface="Times New Roman" panose="02020603050405020304" pitchFamily="18" charset="0"/>
                <a:cs typeface="Times New Roman" panose="02020603050405020304" pitchFamily="18" charset="0"/>
              </a:rPr>
              <a:t>Environment</a:t>
            </a:r>
            <a:r>
              <a:rPr lang="en-US" dirty="0">
                <a:latin typeface="Times New Roman" panose="02020603050405020304" pitchFamily="18" charset="0"/>
                <a:cs typeface="Times New Roman" panose="02020603050405020304" pitchFamily="18" charset="0"/>
              </a:rPr>
              <a:t> (State) and </a:t>
            </a:r>
            <a:r>
              <a:rPr lang="en-US" b="1" dirty="0">
                <a:latin typeface="Times New Roman" panose="02020603050405020304" pitchFamily="18" charset="0"/>
                <a:cs typeface="Times New Roman" panose="02020603050405020304" pitchFamily="18" charset="0"/>
              </a:rPr>
              <a:t>Reward</a:t>
            </a:r>
            <a:r>
              <a:rPr 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Agent receives states that generated by environment and transforms the received states into actions. </a:t>
            </a:r>
          </a:p>
          <a:p>
            <a:r>
              <a:rPr lang="en-US" altLang="zh-TW" dirty="0">
                <a:latin typeface="Times New Roman" panose="02020603050405020304" pitchFamily="18" charset="0"/>
                <a:cs typeface="Times New Roman" panose="02020603050405020304" pitchFamily="18" charset="0"/>
              </a:rPr>
              <a:t>After each action, environment responses by another state and reward generated by the reward function.</a:t>
            </a:r>
          </a:p>
          <a:p>
            <a:r>
              <a:rPr lang="en-US" altLang="zh-TW" dirty="0">
                <a:latin typeface="Times New Roman" panose="02020603050405020304" pitchFamily="18" charset="0"/>
                <a:cs typeface="Times New Roman" panose="02020603050405020304" pitchFamily="18" charset="0"/>
              </a:rPr>
              <a:t>The goal of a reinforcement learning algorithm is to </a:t>
            </a:r>
            <a:r>
              <a:rPr lang="en-US" altLang="zh-TW" b="1" dirty="0">
                <a:latin typeface="Times New Roman" panose="02020603050405020304" pitchFamily="18" charset="0"/>
                <a:cs typeface="Times New Roman" panose="02020603050405020304" pitchFamily="18" charset="0"/>
              </a:rPr>
              <a:t>maximize the total reward</a:t>
            </a:r>
            <a:r>
              <a:rPr lang="en-US" altLang="zh-TW" dirty="0">
                <a:latin typeface="Times New Roman" panose="02020603050405020304" pitchFamily="18" charset="0"/>
                <a:cs typeface="Times New Roman" panose="02020603050405020304" pitchFamily="18" charset="0"/>
              </a:rPr>
              <a:t>, using the data generated by its agent, environment, and reward function. </a:t>
            </a:r>
          </a:p>
          <a:p>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C4C11CD7-6919-5148-AEA3-18452D75D3B7}"/>
              </a:ext>
            </a:extLst>
          </p:cNvPr>
          <p:cNvSpPr txBox="1"/>
          <p:nvPr/>
        </p:nvSpPr>
        <p:spPr>
          <a:xfrm>
            <a:off x="5218884" y="3296637"/>
            <a:ext cx="3027981" cy="461665"/>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Reinforcement</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Learning</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Structure</a:t>
            </a:r>
            <a:r>
              <a:rPr lang="zh-TW" altLang="en-US" sz="1200" dirty="0">
                <a:latin typeface="Times New Roman" panose="02020603050405020304" pitchFamily="18" charset="0"/>
                <a:cs typeface="Times New Roman" panose="02020603050405020304" pitchFamily="18" charset="0"/>
              </a:rPr>
              <a:t> </a:t>
            </a:r>
            <a:endParaRPr lang="en-US" altLang="zh-TW" sz="1200" dirty="0">
              <a:latin typeface="Times New Roman" panose="02020603050405020304" pitchFamily="18" charset="0"/>
              <a:cs typeface="Times New Roman" panose="02020603050405020304" pitchFamily="18" charset="0"/>
            </a:endParaRPr>
          </a:p>
          <a:p>
            <a:pPr algn="ctr"/>
            <a:r>
              <a:rPr lang="en-US" sz="1200" dirty="0">
                <a:latin typeface="Times New Roman" panose="02020603050405020304" pitchFamily="18" charset="0"/>
                <a:cs typeface="Times New Roman" panose="02020603050405020304" pitchFamily="18" charset="0"/>
              </a:rPr>
              <a:t>(Source: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Toward</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Data</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Science</a:t>
            </a:r>
            <a:r>
              <a:rPr lang="en-US" sz="1200" dirty="0">
                <a:latin typeface="Times New Roman" panose="02020603050405020304" pitchFamily="18" charset="0"/>
                <a:cs typeface="Times New Roman" panose="02020603050405020304" pitchFamily="18" charset="0"/>
              </a:rPr>
              <a:t>)</a:t>
            </a:r>
            <a:endParaRPr lang="en-US" sz="1200" dirty="0">
              <a:solidFill>
                <a:schemeClr val="bg2"/>
              </a:solidFill>
              <a:latin typeface="Times New Roman" panose="02020603050405020304" pitchFamily="18" charset="0"/>
              <a:cs typeface="Times New Roman" panose="02020603050405020304" pitchFamily="18" charset="0"/>
            </a:endParaRPr>
          </a:p>
        </p:txBody>
      </p:sp>
      <p:pic>
        <p:nvPicPr>
          <p:cNvPr id="6" name="Picture 5" descr="Diagram, text&#10;&#10;Description automatically generated">
            <a:extLst>
              <a:ext uri="{FF2B5EF4-FFF2-40B4-BE49-F238E27FC236}">
                <a16:creationId xmlns:a16="http://schemas.microsoft.com/office/drawing/2014/main" xmlns="" id="{9ABCBD43-DA13-CE49-B80D-4EF5F02A7F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7341" y="980848"/>
            <a:ext cx="4191068" cy="2239430"/>
          </a:xfrm>
          <a:prstGeom prst="rect">
            <a:avLst/>
          </a:prstGeom>
        </p:spPr>
      </p:pic>
    </p:spTree>
    <p:extLst>
      <p:ext uri="{BB962C8B-B14F-4D97-AF65-F5344CB8AC3E}">
        <p14:creationId xmlns:p14="http://schemas.microsoft.com/office/powerpoint/2010/main" val="91722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860330" y="222227"/>
            <a:ext cx="9739154" cy="767765"/>
          </a:xfrm>
          <a:prstGeom prst="rect">
            <a:avLst/>
          </a:prstGeom>
          <a:noFill/>
          <a:ln>
            <a:noFill/>
          </a:ln>
        </p:spPr>
        <p:txBody>
          <a:bodyPr spcFirstLastPara="1" wrap="square" lIns="91425" tIns="91425" rIns="91425" bIns="91425" anchor="t" anchorCtr="0">
            <a:noAutofit/>
          </a:bodyPr>
          <a:lstStyle/>
          <a:p>
            <a:pPr lvl="0"/>
            <a:r>
              <a:rPr lang="en-US" sz="4000" dirty="0">
                <a:latin typeface="Times New Roman" charset="0"/>
                <a:ea typeface="Times New Roman" charset="0"/>
                <a:cs typeface="Times New Roman" charset="0"/>
              </a:rPr>
              <a:t>Why TDFs Get Popular in Recent Year ?</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232663" y="1119155"/>
            <a:ext cx="8329613" cy="3155983"/>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In 2006, the use of Target date funds accelerated because of a ruling by the Department of Labor that TDFs could be a Qualified Default Investment Alternative in tax deferred retirement plans.</a:t>
            </a: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The Glide Path feature is suitable for investors in Defined Contribution plans (ex: 401(k) plan) and IRAs.</a:t>
            </a: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A relatively good option for those having the inability to choose an asset allocation that is consistent with their retirement goals, or a lack of understanding of the importance of portfolio rebalancing.</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96137711"/>
      </p:ext>
    </p:extLst>
  </p:cSld>
  <p:clrMapOvr>
    <a:masterClrMapping/>
  </p:clrMapOvr>
  <mc:AlternateContent xmlns:mc="http://schemas.openxmlformats.org/markup-compatibility/2006">
    <mc:Choice xmlns:p14="http://schemas.microsoft.com/office/powerpoint/2010/main" Requires="p14">
      <p:transition spd="slow" p14:dur="2000" advTm="33582"/>
    </mc:Choice>
    <mc:Fallback>
      <p:transition spd="slow" advTm="33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06450" y="1794942"/>
            <a:ext cx="8520600" cy="1841700"/>
          </a:xfrm>
          <a:prstGeom prst="rect">
            <a:avLst/>
          </a:prstGeom>
          <a:noFill/>
          <a:ln>
            <a:noFill/>
          </a:ln>
        </p:spPr>
        <p:txBody>
          <a:bodyPr spcFirstLastPara="1" wrap="square" lIns="91425" tIns="91425" rIns="91425" bIns="91425" anchor="t" anchorCtr="0">
            <a:noAutofit/>
          </a:bodyPr>
          <a:lstStyle/>
          <a:p>
            <a:pPr lvl="0"/>
            <a:r>
              <a:rPr lang="en-US" altLang="zh-TW" sz="4800" b="1" dirty="0">
                <a:latin typeface="Times New Roman" panose="02020603050405020304" pitchFamily="18" charset="0"/>
                <a:cs typeface="Times New Roman" panose="02020603050405020304" pitchFamily="18" charset="0"/>
              </a:rPr>
              <a:t>Methodology</a:t>
            </a:r>
            <a:endParaRPr lang="en-US" sz="4800" b="1" dirty="0">
              <a:latin typeface="Times New Roman" panose="02020603050405020304" pitchFamily="18" charset="0"/>
              <a:cs typeface="Times New Roman" panose="02020603050405020304" pitchFamily="18"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02</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1580235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Model:</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Environment</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(Data)</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315591" y="980848"/>
            <a:ext cx="4256409" cy="2552574"/>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We use 41 years (from 1981 to 2021) daily bond returns of Fidelity Investment Grade Bond Fund, and stock index returns of S&amp;P 500 index as our training environment to train our reinforcement learning model as the simulation of TDF from 25-year-old to the target date of retirement (65-year-old). </a:t>
            </a:r>
          </a:p>
          <a:p>
            <a:r>
              <a:rPr lang="en-US" dirty="0">
                <a:latin typeface="Times New Roman" panose="02020603050405020304" pitchFamily="18" charset="0"/>
                <a:cs typeface="Times New Roman" panose="02020603050405020304" pitchFamily="18" charset="0"/>
              </a:rPr>
              <a:t>Furthermore, to make sure the input data of agent network in the same shape, we adopt the least yearly trading date of 41 years as our yearly trading date, which is 248 days during the data period.</a:t>
            </a:r>
          </a:p>
        </p:txBody>
      </p:sp>
      <p:sp>
        <p:nvSpPr>
          <p:cNvPr id="9" name="TextBox 8">
            <a:extLst>
              <a:ext uri="{FF2B5EF4-FFF2-40B4-BE49-F238E27FC236}">
                <a16:creationId xmlns:a16="http://schemas.microsoft.com/office/drawing/2014/main" xmlns="" id="{C4C11CD7-6919-5148-AEA3-18452D75D3B7}"/>
              </a:ext>
            </a:extLst>
          </p:cNvPr>
          <p:cNvSpPr txBox="1"/>
          <p:nvPr/>
        </p:nvSpPr>
        <p:spPr>
          <a:xfrm>
            <a:off x="5268705" y="3533422"/>
            <a:ext cx="3027981"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Data time period used in this section </a:t>
            </a:r>
          </a:p>
          <a:p>
            <a:pPr algn="ctr"/>
            <a:r>
              <a:rPr lang="en-US" sz="1200" dirty="0">
                <a:latin typeface="Times New Roman" panose="02020603050405020304" pitchFamily="18" charset="0"/>
                <a:cs typeface="Times New Roman" panose="02020603050405020304" pitchFamily="18" charset="0"/>
              </a:rPr>
              <a:t>(Source: Author)</a:t>
            </a:r>
            <a:endParaRPr lang="en-US" sz="1200" dirty="0">
              <a:solidFill>
                <a:schemeClr val="bg2"/>
              </a:solidFill>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614B83C8-9904-4D45-ACA9-F20322467784}"/>
              </a:ext>
            </a:extLst>
          </p:cNvPr>
          <p:cNvGraphicFramePr>
            <a:graphicFrameLocks noGrp="1"/>
          </p:cNvGraphicFramePr>
          <p:nvPr>
            <p:extLst>
              <p:ext uri="{D42A27DB-BD31-4B8C-83A1-F6EECF244321}">
                <p14:modId xmlns:p14="http://schemas.microsoft.com/office/powerpoint/2010/main" val="1137269292"/>
              </p:ext>
            </p:extLst>
          </p:nvPr>
        </p:nvGraphicFramePr>
        <p:xfrm>
          <a:off x="5154724" y="1401127"/>
          <a:ext cx="3141962" cy="2132295"/>
        </p:xfrm>
        <a:graphic>
          <a:graphicData uri="http://schemas.openxmlformats.org/drawingml/2006/table">
            <a:tbl>
              <a:tblPr bandRow="1">
                <a:tableStyleId>{616DA210-FB5B-4158-B5E0-FEB733F419BA}</a:tableStyleId>
              </a:tblPr>
              <a:tblGrid>
                <a:gridCol w="1163689">
                  <a:extLst>
                    <a:ext uri="{9D8B030D-6E8A-4147-A177-3AD203B41FA5}">
                      <a16:colId xmlns:a16="http://schemas.microsoft.com/office/drawing/2014/main" xmlns="" val="1129789315"/>
                    </a:ext>
                  </a:extLst>
                </a:gridCol>
                <a:gridCol w="1978273">
                  <a:extLst>
                    <a:ext uri="{9D8B030D-6E8A-4147-A177-3AD203B41FA5}">
                      <a16:colId xmlns:a16="http://schemas.microsoft.com/office/drawing/2014/main" xmlns="" val="73351860"/>
                    </a:ext>
                  </a:extLst>
                </a:gridCol>
              </a:tblGrid>
              <a:tr h="933850">
                <a:tc gridSpan="2">
                  <a:txBody>
                    <a:bodyPr/>
                    <a:lstStyle/>
                    <a:p>
                      <a:pPr marL="0" marR="0" algn="ctr">
                        <a:spcBef>
                          <a:spcPts val="0"/>
                        </a:spcBef>
                        <a:spcAft>
                          <a:spcPts val="0"/>
                        </a:spcAft>
                      </a:pPr>
                      <a:r>
                        <a:rPr lang="en-US" altLang="zh-TW" sz="1200" dirty="0">
                          <a:solidFill>
                            <a:schemeClr val="bg1"/>
                          </a:solidFill>
                          <a:effectLst/>
                          <a:latin typeface="Times New Roman" panose="02020603050405020304" pitchFamily="18" charset="0"/>
                          <a:cs typeface="Times New Roman" panose="02020603050405020304" pitchFamily="18" charset="0"/>
                        </a:rPr>
                        <a:t>Reinforcement</a:t>
                      </a:r>
                      <a:r>
                        <a:rPr lang="zh-TW" altLang="en-US" sz="1200" dirty="0">
                          <a:solidFill>
                            <a:schemeClr val="bg1"/>
                          </a:solidFill>
                          <a:effectLst/>
                          <a:latin typeface="Times New Roman" panose="02020603050405020304" pitchFamily="18" charset="0"/>
                          <a:cs typeface="Times New Roman" panose="02020603050405020304" pitchFamily="18" charset="0"/>
                        </a:rPr>
                        <a:t> </a:t>
                      </a:r>
                      <a:r>
                        <a:rPr lang="en-US" altLang="zh-TW" sz="1200" dirty="0">
                          <a:solidFill>
                            <a:schemeClr val="bg1"/>
                          </a:solidFill>
                          <a:effectLst/>
                          <a:latin typeface="Times New Roman" panose="02020603050405020304" pitchFamily="18" charset="0"/>
                          <a:cs typeface="Times New Roman" panose="02020603050405020304" pitchFamily="18" charset="0"/>
                        </a:rPr>
                        <a:t>Learning</a:t>
                      </a:r>
                      <a:r>
                        <a:rPr lang="zh-TW" altLang="en-US" sz="1200" dirty="0">
                          <a:solidFill>
                            <a:schemeClr val="bg1"/>
                          </a:solidFill>
                          <a:effectLst/>
                          <a:latin typeface="Times New Roman" panose="02020603050405020304" pitchFamily="18" charset="0"/>
                          <a:cs typeface="Times New Roman" panose="02020603050405020304" pitchFamily="18" charset="0"/>
                        </a:rPr>
                        <a:t> </a:t>
                      </a:r>
                      <a:r>
                        <a:rPr lang="en-US" altLang="zh-TW" sz="1200" dirty="0">
                          <a:solidFill>
                            <a:schemeClr val="bg1"/>
                          </a:solidFill>
                          <a:effectLst/>
                          <a:latin typeface="Times New Roman" panose="02020603050405020304" pitchFamily="18" charset="0"/>
                          <a:cs typeface="Times New Roman" panose="02020603050405020304" pitchFamily="18" charset="0"/>
                        </a:rPr>
                        <a:t>Environment</a:t>
                      </a:r>
                      <a:endParaRPr lang="en-US" sz="1200" dirty="0">
                        <a:solidFill>
                          <a:schemeClr val="bg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7058D"/>
                    </a:solidFill>
                  </a:tcPr>
                </a:tc>
                <a:tc hMerge="1">
                  <a:txBody>
                    <a:bodyPr/>
                    <a:lstStyle/>
                    <a:p>
                      <a:endParaRPr lang="en-US"/>
                    </a:p>
                  </a:txBody>
                  <a:tcPr/>
                </a:tc>
                <a:extLst>
                  <a:ext uri="{0D108BD9-81ED-4DB2-BD59-A6C34878D82A}">
                    <a16:rowId xmlns:a16="http://schemas.microsoft.com/office/drawing/2014/main" xmlns="" val="1046203571"/>
                  </a:ext>
                </a:extLst>
              </a:tr>
              <a:tr h="466925">
                <a:tc>
                  <a:txBody>
                    <a:bodyPr/>
                    <a:lstStyle/>
                    <a:p>
                      <a:pPr marL="0" marR="0" algn="ctr">
                        <a:spcBef>
                          <a:spcPts val="0"/>
                        </a:spcBef>
                        <a:spcAft>
                          <a:spcPts val="0"/>
                        </a:spcAft>
                      </a:pPr>
                      <a:r>
                        <a:rPr lang="en-US" altLang="zh-TW" sz="1200" dirty="0">
                          <a:solidFill>
                            <a:schemeClr val="tx2">
                              <a:lumMod val="10000"/>
                            </a:schemeClr>
                          </a:solidFill>
                          <a:effectLst/>
                          <a:latin typeface="Times New Roman" panose="02020603050405020304" pitchFamily="18" charset="0"/>
                          <a:cs typeface="Times New Roman" panose="02020603050405020304" pitchFamily="18" charset="0"/>
                        </a:rPr>
                        <a:t>S&amp;P</a:t>
                      </a:r>
                      <a:r>
                        <a:rPr lang="zh-TW" altLang="en-US" sz="1200" dirty="0">
                          <a:solidFill>
                            <a:schemeClr val="tx2">
                              <a:lumMod val="10000"/>
                            </a:schemeClr>
                          </a:solidFill>
                          <a:effectLst/>
                          <a:latin typeface="Times New Roman" panose="02020603050405020304" pitchFamily="18" charset="0"/>
                          <a:cs typeface="Times New Roman" panose="02020603050405020304" pitchFamily="18" charset="0"/>
                        </a:rPr>
                        <a:t> </a:t>
                      </a:r>
                      <a:r>
                        <a:rPr lang="en-US" altLang="zh-TW" sz="1200" dirty="0">
                          <a:solidFill>
                            <a:schemeClr val="tx2">
                              <a:lumMod val="10000"/>
                            </a:schemeClr>
                          </a:solidFill>
                          <a:effectLst/>
                          <a:latin typeface="Times New Roman" panose="02020603050405020304" pitchFamily="18" charset="0"/>
                          <a:cs typeface="Times New Roman" panose="02020603050405020304" pitchFamily="18" charset="0"/>
                        </a:rPr>
                        <a:t>500</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altLang="zh-TW"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1981-2021</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214843414"/>
                  </a:ext>
                </a:extLst>
              </a:tr>
              <a:tr h="471287">
                <a:tc>
                  <a:txBody>
                    <a:bodyPr/>
                    <a:lstStyle/>
                    <a:p>
                      <a:pPr marL="0" marR="0" algn="ctr">
                        <a:spcBef>
                          <a:spcPts val="0"/>
                        </a:spcBef>
                        <a:spcAft>
                          <a:spcPts val="0"/>
                        </a:spcAft>
                      </a:pPr>
                      <a:r>
                        <a:rPr lang="en-US" altLang="zh-TW"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Fidelity</a:t>
                      </a:r>
                      <a:r>
                        <a:rPr lang="zh-TW" alt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 </a:t>
                      </a:r>
                      <a:r>
                        <a:rPr lang="en-US" altLang="zh-TW"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Investment</a:t>
                      </a:r>
                      <a:r>
                        <a:rPr lang="zh-TW" alt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 </a:t>
                      </a:r>
                      <a:r>
                        <a:rPr lang="en-US" altLang="zh-TW"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Grade</a:t>
                      </a:r>
                      <a:r>
                        <a:rPr lang="zh-TW" alt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 </a:t>
                      </a:r>
                      <a:r>
                        <a:rPr lang="en-US" altLang="zh-TW"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Bond</a:t>
                      </a:r>
                      <a:r>
                        <a:rPr lang="zh-TW" alt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 </a:t>
                      </a:r>
                      <a:r>
                        <a:rPr lang="en-US" altLang="zh-TW"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Fund</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altLang="zh-TW"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rPr>
                        <a:t>1981-2021</a:t>
                      </a:r>
                      <a:endParaRPr lang="en-US" sz="1200" dirty="0">
                        <a:solidFill>
                          <a:schemeClr val="tx2">
                            <a:lumMod val="10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508605939"/>
                  </a:ext>
                </a:extLst>
              </a:tr>
            </a:tbl>
          </a:graphicData>
        </a:graphic>
      </p:graphicFrame>
    </p:spTree>
    <p:extLst>
      <p:ext uri="{BB962C8B-B14F-4D97-AF65-F5344CB8AC3E}">
        <p14:creationId xmlns:p14="http://schemas.microsoft.com/office/powerpoint/2010/main" val="2145868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Model:</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Agent</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177635" y="980848"/>
            <a:ext cx="3805969" cy="3535493"/>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In our </a:t>
            </a:r>
            <a:r>
              <a:rPr lang="en-US" altLang="zh-TW" dirty="0">
                <a:latin typeface="Times New Roman" panose="02020603050405020304" pitchFamily="18" charset="0"/>
                <a:cs typeface="Times New Roman" panose="02020603050405020304" pitchFamily="18" charset="0"/>
              </a:rPr>
              <a:t>model</a:t>
            </a:r>
            <a:r>
              <a:rPr lang="en-US" dirty="0">
                <a:latin typeface="Times New Roman" panose="02020603050405020304" pitchFamily="18" charset="0"/>
                <a:cs typeface="Times New Roman" panose="02020603050405020304" pitchFamily="18" charset="0"/>
              </a:rPr>
              <a:t>, we need to transfer the market scenarios, which is the returns of stock index and bond, into asset allocation strategies</a:t>
            </a:r>
          </a:p>
          <a:p>
            <a:r>
              <a:rPr lang="en-US" altLang="zh-TW" dirty="0">
                <a:latin typeface="Times New Roman" panose="02020603050405020304" pitchFamily="18" charset="0"/>
                <a:cs typeface="Times New Roman" panose="02020603050405020304" pitchFamily="18" charset="0"/>
              </a:rPr>
              <a:t>Follow the agent network of </a:t>
            </a:r>
            <a:r>
              <a:rPr lang="en-US" altLang="zh-TW" dirty="0" err="1">
                <a:latin typeface="Times New Roman" panose="02020603050405020304" pitchFamily="18" charset="0"/>
                <a:cs typeface="Times New Roman" panose="02020603050405020304" pitchFamily="18" charset="0"/>
              </a:rPr>
              <a:t>i</a:t>
            </a:r>
            <a:r>
              <a:rPr lang="en-US" altLang="zh-TW" dirty="0">
                <a:latin typeface="Times New Roman" panose="02020603050405020304" pitchFamily="18" charset="0"/>
                <a:cs typeface="Times New Roman" panose="02020603050405020304" pitchFamily="18" charset="0"/>
              </a:rPr>
              <a:t> Alonso &amp; Srivastava (2020), our agent network is composed by a LSTM layer and two dense layers</a:t>
            </a:r>
          </a:p>
          <a:p>
            <a:r>
              <a:rPr lang="en-US" dirty="0">
                <a:latin typeface="Times New Roman" panose="02020603050405020304" pitchFamily="18" charset="0"/>
                <a:cs typeface="Times New Roman" panose="02020603050405020304" pitchFamily="18" charset="0"/>
              </a:rPr>
              <a:t>The output of our agent network is a 1*2 array, represents the weight we are going to invest in the equity market and the bond market next year. </a:t>
            </a:r>
          </a:p>
        </p:txBody>
      </p:sp>
      <p:sp>
        <p:nvSpPr>
          <p:cNvPr id="9" name="TextBox 8">
            <a:extLst>
              <a:ext uri="{FF2B5EF4-FFF2-40B4-BE49-F238E27FC236}">
                <a16:creationId xmlns:a16="http://schemas.microsoft.com/office/drawing/2014/main" xmlns="" id="{C4C11CD7-6919-5148-AEA3-18452D75D3B7}"/>
              </a:ext>
            </a:extLst>
          </p:cNvPr>
          <p:cNvSpPr txBox="1"/>
          <p:nvPr/>
        </p:nvSpPr>
        <p:spPr>
          <a:xfrm>
            <a:off x="5284790" y="3598508"/>
            <a:ext cx="302798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Agent</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Network</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Structure</a:t>
            </a:r>
            <a:r>
              <a:rPr lang="en-US" sz="1200" dirty="0">
                <a:latin typeface="Times New Roman" panose="02020603050405020304" pitchFamily="18" charset="0"/>
                <a:cs typeface="Times New Roman" panose="02020603050405020304" pitchFamily="18" charset="0"/>
              </a:rPr>
              <a:t> (Source: </a:t>
            </a:r>
            <a:r>
              <a:rPr lang="en-US" altLang="zh-TW" sz="1200" dirty="0">
                <a:latin typeface="Times New Roman" panose="02020603050405020304" pitchFamily="18" charset="0"/>
                <a:cs typeface="Times New Roman" panose="02020603050405020304" pitchFamily="18" charset="0"/>
              </a:rPr>
              <a:t>Author</a:t>
            </a:r>
            <a:r>
              <a:rPr lang="en-US" sz="1200" dirty="0">
                <a:latin typeface="Times New Roman" panose="02020603050405020304" pitchFamily="18" charset="0"/>
                <a:cs typeface="Times New Roman" panose="02020603050405020304" pitchFamily="18" charset="0"/>
              </a:rPr>
              <a:t>)</a:t>
            </a:r>
            <a:endParaRPr lang="en-US" sz="1200" dirty="0">
              <a:solidFill>
                <a:schemeClr val="bg2"/>
              </a:solidFill>
              <a:latin typeface="Times New Roman" panose="02020603050405020304" pitchFamily="18" charset="0"/>
              <a:cs typeface="Times New Roman" panose="02020603050405020304" pitchFamily="18" charset="0"/>
            </a:endParaRPr>
          </a:p>
        </p:txBody>
      </p:sp>
      <p:pic>
        <p:nvPicPr>
          <p:cNvPr id="6" name="Picture 5" descr="Chart&#10;&#10;Description automatically generated">
            <a:extLst>
              <a:ext uri="{FF2B5EF4-FFF2-40B4-BE49-F238E27FC236}">
                <a16:creationId xmlns:a16="http://schemas.microsoft.com/office/drawing/2014/main" xmlns="" id="{5C53FD28-8FDA-464A-819E-93A1A7A3C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020" y="1172713"/>
            <a:ext cx="4792345" cy="2233930"/>
          </a:xfrm>
          <a:prstGeom prst="rect">
            <a:avLst/>
          </a:prstGeom>
        </p:spPr>
      </p:pic>
    </p:spTree>
    <p:extLst>
      <p:ext uri="{BB962C8B-B14F-4D97-AF65-F5344CB8AC3E}">
        <p14:creationId xmlns:p14="http://schemas.microsoft.com/office/powerpoint/2010/main" val="386048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Model:</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Reward</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Function</a:t>
            </a:r>
            <a:endParaRPr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 name="Google Shape;95;p3"/>
              <p:cNvSpPr txBox="1">
                <a:spLocks noGrp="1"/>
              </p:cNvSpPr>
              <p:nvPr>
                <p:ph type="body" idx="1"/>
              </p:nvPr>
            </p:nvSpPr>
            <p:spPr>
              <a:xfrm>
                <a:off x="233294" y="980848"/>
                <a:ext cx="8504306" cy="939922"/>
              </a:xfrm>
              <a:prstGeom prst="rect">
                <a:avLst/>
              </a:prstGeom>
              <a:noFill/>
              <a:ln>
                <a:noFill/>
              </a:ln>
            </p:spPr>
            <p:txBody>
              <a:bodyPr spcFirstLastPara="1" wrap="square" lIns="91425" tIns="91425" rIns="91425" bIns="91425" anchor="t" anchorCtr="0">
                <a:noAutofit/>
              </a:bodyPr>
              <a:lstStyle/>
              <a:p>
                <a:pPr marL="139700" indent="0">
                  <a:buNone/>
                </a:pPr>
                <a:r>
                  <a:rPr lang="en-US" altLang="zh-TW" dirty="0">
                    <a:solidFill>
                      <a:schemeClr val="bg2"/>
                    </a:solidFill>
                    <a:latin typeface="Times New Roman" panose="02020603050405020304" pitchFamily="18" charset="0"/>
                    <a:cs typeface="Times New Roman" panose="02020603050405020304" pitchFamily="18" charset="0"/>
                  </a:rPr>
                  <a:t>Our reward function is composed by three components: return, risk, and the special term for designing glide path. The first term of our reward function is the cumulative return </a:t>
                </a:r>
                <a14:m>
                  <m:oMath xmlns:m="http://schemas.openxmlformats.org/officeDocument/2006/math">
                    <m:sSubSup>
                      <m:sSubSupPr>
                        <m:ctrlPr>
                          <a:rPr lang="en-US" i="1">
                            <a:latin typeface="Cambria Math" charset="0"/>
                          </a:rPr>
                        </m:ctrlPr>
                      </m:sSubSupPr>
                      <m:e>
                        <m:r>
                          <a:rPr lang="en-US" i="1">
                            <a:latin typeface="Cambria Math" panose="02040503050406030204" pitchFamily="18" charset="0"/>
                          </a:rPr>
                          <m:t>𝑅</m:t>
                        </m:r>
                      </m:e>
                      <m:sub>
                        <m:r>
                          <a:rPr lang="en-US" i="1">
                            <a:latin typeface="Cambria Math" panose="02040503050406030204" pitchFamily="18" charset="0"/>
                          </a:rPr>
                          <m:t>𝑐</m:t>
                        </m:r>
                      </m:sub>
                      <m:sup>
                        <m:r>
                          <a:rPr lang="en-US" i="1">
                            <a:latin typeface="Cambria Math" panose="02040503050406030204" pitchFamily="18" charset="0"/>
                          </a:rPr>
                          <m:t>𝑖</m:t>
                        </m:r>
                      </m:sup>
                    </m:sSubSup>
                    <m:r>
                      <a:rPr lang="zh-TW" altLang="en-US" b="0" i="0" smtClean="0">
                        <a:latin typeface="Cambria Math" panose="02040503050406030204" pitchFamily="18" charset="0"/>
                      </a:rPr>
                      <m:t> </m:t>
                    </m:r>
                  </m:oMath>
                </a14:m>
                <a:r>
                  <a:rPr lang="en-US" altLang="zh-TW" dirty="0">
                    <a:solidFill>
                      <a:schemeClr val="bg2"/>
                    </a:solidFill>
                    <a:latin typeface="Times New Roman" panose="02020603050405020304" pitchFamily="18" charset="0"/>
                    <a:cs typeface="Times New Roman" panose="02020603050405020304" pitchFamily="18" charset="0"/>
                  </a:rPr>
                  <a:t>of the year </a:t>
                </a:r>
                <a:r>
                  <a:rPr lang="en-US" altLang="zh-TW" dirty="0" err="1">
                    <a:solidFill>
                      <a:schemeClr val="bg2"/>
                    </a:solidFill>
                    <a:latin typeface="Times New Roman" panose="02020603050405020304" pitchFamily="18" charset="0"/>
                    <a:cs typeface="Times New Roman" panose="02020603050405020304" pitchFamily="18" charset="0"/>
                  </a:rPr>
                  <a:t>i</a:t>
                </a:r>
                <a:r>
                  <a:rPr lang="en-US" altLang="zh-TW" dirty="0">
                    <a:solidFill>
                      <a:schemeClr val="bg2"/>
                    </a:solidFill>
                    <a:latin typeface="Times New Roman" panose="02020603050405020304" pitchFamily="18" charset="0"/>
                    <a:cs typeface="Times New Roman" panose="02020603050405020304" pitchFamily="18" charset="0"/>
                  </a:rPr>
                  <a:t> (we have 40 years in an episode).</a:t>
                </a:r>
                <a:endParaRPr lang="en-US" dirty="0"/>
              </a:p>
              <a:p>
                <a:endParaRPr lang="en-US" dirty="0"/>
              </a:p>
              <a:p>
                <a:endParaRPr lang="en-US" dirty="0">
                  <a:solidFill>
                    <a:schemeClr val="bg2"/>
                  </a:solidFill>
                  <a:latin typeface="Times New Roman" panose="02020603050405020304" pitchFamily="18" charset="0"/>
                  <a:cs typeface="Times New Roman" panose="02020603050405020304" pitchFamily="18" charset="0"/>
                </a:endParaRPr>
              </a:p>
            </p:txBody>
          </p:sp>
        </mc:Choice>
        <mc:Fallback xmlns="">
          <p:sp>
            <p:nvSpPr>
              <p:cNvPr id="95" name="Google Shape;95;p3"/>
              <p:cNvSpPr txBox="1">
                <a:spLocks noGrp="1" noRot="1" noChangeAspect="1" noMove="1" noResize="1" noEditPoints="1" noAdjustHandles="1" noChangeArrowheads="1" noChangeShapeType="1" noTextEdit="1"/>
              </p:cNvSpPr>
              <p:nvPr>
                <p:ph type="body" idx="1"/>
              </p:nvPr>
            </p:nvSpPr>
            <p:spPr>
              <a:xfrm>
                <a:off x="233294" y="980848"/>
                <a:ext cx="8504306" cy="93992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95;p3">
                <a:extLst>
                  <a:ext uri="{FF2B5EF4-FFF2-40B4-BE49-F238E27FC236}">
                    <a16:creationId xmlns:a16="http://schemas.microsoft.com/office/drawing/2014/main" xmlns="" id="{B5B92652-DEB2-A847-A204-B2D5B7719B3C}"/>
                  </a:ext>
                </a:extLst>
              </p:cNvPr>
              <p:cNvSpPr txBox="1">
                <a:spLocks/>
              </p:cNvSpPr>
              <p:nvPr/>
            </p:nvSpPr>
            <p:spPr>
              <a:xfrm>
                <a:off x="233294" y="1631828"/>
                <a:ext cx="8504306" cy="9399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25000"/>
                  </a:lnSpc>
                  <a:spcBef>
                    <a:spcPts val="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1pPr>
                <a:lvl2pPr marL="914400" marR="0" lvl="1"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2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pPr marL="139700" indent="0">
                  <a:buNone/>
                </a:pPr>
                <a:r>
                  <a:rPr lang="en-US" altLang="zh-TW" dirty="0">
                    <a:solidFill>
                      <a:schemeClr val="bg2"/>
                    </a:solidFill>
                    <a:latin typeface="Times New Roman" panose="02020603050405020304" pitchFamily="18" charset="0"/>
                    <a:cs typeface="Times New Roman" panose="02020603050405020304" pitchFamily="18" charset="0"/>
                  </a:rPr>
                  <a:t>Secondly,</a:t>
                </a:r>
                <a:r>
                  <a:rPr lang="zh-TW" altLang="en-US" dirty="0">
                    <a:solidFill>
                      <a:schemeClr val="bg2"/>
                    </a:solidFill>
                    <a:latin typeface="Times New Roman" panose="02020603050405020304" pitchFamily="18" charset="0"/>
                    <a:cs typeface="Times New Roman" panose="02020603050405020304" pitchFamily="18" charset="0"/>
                  </a:rPr>
                  <a:t> </a:t>
                </a:r>
                <a:r>
                  <a:rPr lang="en-US" altLang="zh-TW" dirty="0">
                    <a:solidFill>
                      <a:schemeClr val="bg2"/>
                    </a:solidFill>
                    <a:latin typeface="Times New Roman" panose="02020603050405020304" pitchFamily="18" charset="0"/>
                    <a:cs typeface="Times New Roman" panose="02020603050405020304" pitchFamily="18" charset="0"/>
                  </a:rPr>
                  <a:t>to consider the portfolio volatility, we</a:t>
                </a:r>
                <a:r>
                  <a:rPr lang="zh-TW" altLang="en-US" dirty="0">
                    <a:solidFill>
                      <a:schemeClr val="bg2"/>
                    </a:solidFill>
                    <a:latin typeface="Times New Roman" panose="02020603050405020304" pitchFamily="18" charset="0"/>
                    <a:cs typeface="Times New Roman" panose="02020603050405020304" pitchFamily="18" charset="0"/>
                  </a:rPr>
                  <a:t> </a:t>
                </a:r>
                <a:r>
                  <a:rPr lang="en-US" altLang="zh-TW" dirty="0">
                    <a:solidFill>
                      <a:schemeClr val="bg2"/>
                    </a:solidFill>
                    <a:latin typeface="Times New Roman" panose="02020603050405020304" pitchFamily="18" charset="0"/>
                    <a:cs typeface="Times New Roman" panose="02020603050405020304" pitchFamily="18" charset="0"/>
                  </a:rPr>
                  <a:t>adopt drawdown risk:</a:t>
                </a:r>
              </a:p>
              <a:p>
                <a:pPr marL="1397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sSup>
                        <m:sSupPr>
                          <m:ctrlPr>
                            <a:rPr lang="en-US" i="1">
                              <a:latin typeface="Cambria Math" charset="0"/>
                            </a:rPr>
                          </m:ctrlPr>
                        </m:sSupPr>
                        <m:e>
                          <m:r>
                            <a:rPr lang="en-US" i="1">
                              <a:latin typeface="Cambria Math" panose="02040503050406030204" pitchFamily="18" charset="0"/>
                            </a:rPr>
                            <m:t>𝐷</m:t>
                          </m:r>
                        </m:e>
                        <m:sup>
                          <m:r>
                            <a:rPr lang="en-US" i="1">
                              <a:latin typeface="Cambria Math" panose="02040503050406030204" pitchFamily="18" charset="0"/>
                            </a:rPr>
                            <m:t>𝑖</m:t>
                          </m:r>
                        </m:sup>
                      </m:sSup>
                      <m:r>
                        <a:rPr lang="en-US" i="1">
                          <a:latin typeface="Cambria Math" panose="02040503050406030204" pitchFamily="18" charset="0"/>
                        </a:rPr>
                        <m:t>=</m:t>
                      </m:r>
                      <m:rad>
                        <m:radPr>
                          <m:degHide m:val="on"/>
                          <m:ctrlPr>
                            <a:rPr lang="en-US" i="1">
                              <a:latin typeface="Cambria Math" charset="0"/>
                            </a:rPr>
                          </m:ctrlPr>
                        </m:radPr>
                        <m:deg/>
                        <m:e>
                          <m:f>
                            <m:fPr>
                              <m:ctrlPr>
                                <a:rPr lang="en-US" i="1">
                                  <a:latin typeface="Cambria Math"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hr m:val="∑"/>
                              <m:limLoc m:val="undOvr"/>
                              <m:ctrlPr>
                                <a:rPr lang="en-US" i="1">
                                  <a:latin typeface="Cambria Math" charset="0"/>
                                </a:rPr>
                              </m:ctrlPr>
                            </m:naryPr>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m:rPr>
                                  <m:sty m:val="p"/>
                                </m:rPr>
                                <a:rPr lang="en-US">
                                  <a:latin typeface="Cambria Math" panose="02040503050406030204" pitchFamily="18" charset="0"/>
                                </a:rPr>
                                <m:t>min</m:t>
                              </m:r>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 </m:t>
                                  </m:r>
                                </m:sub>
                              </m:sSub>
                              <m:r>
                                <a:rPr lang="en-US" i="1">
                                  <a:latin typeface="Cambria Math" panose="02040503050406030204" pitchFamily="18" charset="0"/>
                                </a:rPr>
                                <m:t>, 0</m:t>
                              </m:r>
                              <m:sSup>
                                <m:sSupPr>
                                  <m:ctrlPr>
                                    <a:rPr lang="en-US" i="1">
                                      <a:latin typeface="Cambria Math" charset="0"/>
                                    </a:rPr>
                                  </m:ctrlPr>
                                </m:sSupPr>
                                <m:e>
                                  <m:r>
                                    <a:rPr lang="en-US" i="1">
                                      <a:latin typeface="Cambria Math" panose="02040503050406030204" pitchFamily="18" charset="0"/>
                                    </a:rPr>
                                    <m:t>}</m:t>
                                  </m:r>
                                </m:e>
                                <m:sup>
                                  <m:r>
                                    <a:rPr lang="en-US" i="1">
                                      <a:latin typeface="Cambria Math" panose="02040503050406030204" pitchFamily="18" charset="0"/>
                                    </a:rPr>
                                    <m:t>2</m:t>
                                  </m:r>
                                </m:sup>
                              </m:sSup>
                            </m:e>
                          </m:nary>
                        </m:e>
                      </m:rad>
                    </m:oMath>
                  </m:oMathPara>
                </a14:m>
                <a:endParaRPr lang="en-US" dirty="0"/>
              </a:p>
              <a:p>
                <a:endParaRPr lang="en-US" dirty="0"/>
              </a:p>
              <a:p>
                <a:endParaRPr lang="en-US" dirty="0">
                  <a:solidFill>
                    <a:schemeClr val="bg2"/>
                  </a:solidFill>
                  <a:latin typeface="Times New Roman" panose="02020603050405020304" pitchFamily="18" charset="0"/>
                  <a:cs typeface="Times New Roman" panose="02020603050405020304" pitchFamily="18" charset="0"/>
                </a:endParaRPr>
              </a:p>
            </p:txBody>
          </p:sp>
        </mc:Choice>
        <mc:Fallback xmlns="">
          <p:sp>
            <p:nvSpPr>
              <p:cNvPr id="11" name="Google Shape;95;p3">
                <a:extLst>
                  <a:ext uri="{FF2B5EF4-FFF2-40B4-BE49-F238E27FC236}">
                    <a16:creationId xmlns:a16="http://schemas.microsoft.com/office/drawing/2014/main" id="{B5B92652-DEB2-A847-A204-B2D5B7719B3C}"/>
                  </a:ext>
                </a:extLst>
              </p:cNvPr>
              <p:cNvSpPr txBox="1">
                <a:spLocks noRot="1" noChangeAspect="1" noMove="1" noResize="1" noEditPoints="1" noAdjustHandles="1" noChangeArrowheads="1" noChangeShapeType="1" noTextEdit="1"/>
              </p:cNvSpPr>
              <p:nvPr/>
            </p:nvSpPr>
            <p:spPr>
              <a:xfrm>
                <a:off x="233294" y="1631828"/>
                <a:ext cx="8504306" cy="939922"/>
              </a:xfrm>
              <a:prstGeom prst="rect">
                <a:avLst/>
              </a:prstGeom>
              <a:blipFill>
                <a:blip r:embed="rId4"/>
                <a:stretch>
                  <a:fillRect b="-15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Google Shape;95;p3">
                <a:extLst>
                  <a:ext uri="{FF2B5EF4-FFF2-40B4-BE49-F238E27FC236}">
                    <a16:creationId xmlns:a16="http://schemas.microsoft.com/office/drawing/2014/main" xmlns="" id="{E1C50FE2-29E0-FF42-A4F4-5B7875788ECF}"/>
                  </a:ext>
                </a:extLst>
              </p:cNvPr>
              <p:cNvSpPr txBox="1">
                <a:spLocks/>
              </p:cNvSpPr>
              <p:nvPr/>
            </p:nvSpPr>
            <p:spPr>
              <a:xfrm>
                <a:off x="193109" y="3127999"/>
                <a:ext cx="8504306" cy="9399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25000"/>
                  </a:lnSpc>
                  <a:spcBef>
                    <a:spcPts val="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1pPr>
                <a:lvl2pPr marL="914400" marR="0" lvl="1"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2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2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pPr marL="139700" indent="0">
                  <a:buNone/>
                </a:pPr>
                <a:r>
                  <a:rPr lang="en-US" altLang="zh-TW" dirty="0">
                    <a:latin typeface="Times New Roman" panose="02020603050405020304" pitchFamily="18" charset="0"/>
                    <a:cs typeface="Times New Roman" panose="02020603050405020304" pitchFamily="18" charset="0"/>
                  </a:rPr>
                  <a:t>Moreover,</a:t>
                </a:r>
                <a:r>
                  <a:rPr lang="zh-TW"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we design a term for the reward function in order to make sure the asset allocation path of our training result conforms the basic glide path rule: begin with 80% to 90% of equity position and remains 30% to 50% of equity position at the target date. The glide path term is:</a:t>
                </a:r>
              </a:p>
              <a:p>
                <a:pPr marL="139700" indent="0">
                  <a:buNone/>
                </a:pPr>
                <a14:m>
                  <m:oMathPara xmlns:m="http://schemas.openxmlformats.org/officeDocument/2006/math">
                    <m:oMathParaPr>
                      <m:jc m:val="centerGroup"/>
                    </m:oMathParaPr>
                    <m:oMath xmlns:m="http://schemas.openxmlformats.org/officeDocument/2006/math">
                      <m:sSup>
                        <m:sSupPr>
                          <m:ctrlPr>
                            <a:rPr lang="en-US" i="1">
                              <a:latin typeface="Cambria Math" charset="0"/>
                            </a:rPr>
                          </m:ctrlPr>
                        </m:sSupPr>
                        <m:e>
                          <m:r>
                            <a:rPr lang="en-US" i="1">
                              <a:latin typeface="Cambria Math" panose="02040503050406030204" pitchFamily="18" charset="0"/>
                            </a:rPr>
                            <m:t>𝐺</m:t>
                          </m:r>
                        </m:e>
                        <m:sup>
                          <m:r>
                            <a:rPr lang="en-US" i="1">
                              <a:latin typeface="Cambria Math" panose="02040503050406030204" pitchFamily="18" charset="0"/>
                            </a:rPr>
                            <m:t>𝑖</m:t>
                          </m:r>
                        </m:sup>
                      </m:sSup>
                      <m:r>
                        <a:rPr lang="en-US" i="1">
                          <a:latin typeface="Cambria Math" panose="02040503050406030204" pitchFamily="18" charset="0"/>
                        </a:rPr>
                        <m:t>= </m:t>
                      </m:r>
                      <m:rad>
                        <m:radPr>
                          <m:degHide m:val="on"/>
                          <m:ctrlPr>
                            <a:rPr lang="en-US" i="1">
                              <a:latin typeface="Cambria Math" charset="0"/>
                            </a:rPr>
                          </m:ctrlPr>
                        </m:radPr>
                        <m:deg/>
                        <m:e>
                          <m:r>
                            <a:rPr lang="en-US" i="1">
                              <a:latin typeface="Cambria Math" panose="02040503050406030204" pitchFamily="18" charset="0"/>
                            </a:rPr>
                            <m:t>𝐴𝑔</m:t>
                          </m:r>
                          <m:sSup>
                            <m:sSupPr>
                              <m:ctrlPr>
                                <a:rPr lang="en-US" i="1">
                                  <a:latin typeface="Cambria Math" charset="0"/>
                                </a:rPr>
                              </m:ctrlPr>
                            </m:sSupPr>
                            <m:e>
                              <m:r>
                                <a:rPr lang="en-US" i="1">
                                  <a:latin typeface="Cambria Math" panose="02040503050406030204" pitchFamily="18" charset="0"/>
                                </a:rPr>
                                <m:t>𝑒</m:t>
                              </m:r>
                            </m:e>
                            <m:sup>
                              <m:r>
                                <a:rPr lang="en-US" i="1">
                                  <a:latin typeface="Cambria Math" panose="02040503050406030204" pitchFamily="18" charset="0"/>
                                </a:rPr>
                                <m:t>𝑖</m:t>
                              </m:r>
                            </m:sup>
                          </m:sSup>
                        </m:e>
                      </m:rad>
                      <m:r>
                        <a:rPr lang="en-US" i="1">
                          <a:latin typeface="Cambria Math" panose="02040503050406030204" pitchFamily="18" charset="0"/>
                        </a:rPr>
                        <m:t>×</m:t>
                      </m:r>
                      <m:sSubSup>
                        <m:sSubSupPr>
                          <m:ctrlPr>
                            <a:rPr lang="en-US" i="1">
                              <a:latin typeface="Cambria Math" charset="0"/>
                            </a:rPr>
                          </m:ctrlPr>
                        </m:sSubSupPr>
                        <m:e>
                          <m:r>
                            <a:rPr lang="en-US" i="1">
                              <a:latin typeface="Cambria Math" panose="02040503050406030204" pitchFamily="18" charset="0"/>
                            </a:rPr>
                            <m:t>𝑊</m:t>
                          </m:r>
                        </m:e>
                        <m:sub>
                          <m:r>
                            <a:rPr lang="en-US" i="1">
                              <a:latin typeface="Cambria Math" panose="02040503050406030204" pitchFamily="18" charset="0"/>
                            </a:rPr>
                            <m:t>𝑆</m:t>
                          </m:r>
                        </m:sub>
                        <m:sup>
                          <m:r>
                            <a:rPr lang="en-US" i="1">
                              <a:latin typeface="Cambria Math" panose="02040503050406030204" pitchFamily="18" charset="0"/>
                            </a:rPr>
                            <m:t>𝑖</m:t>
                          </m:r>
                        </m:sup>
                      </m:sSubSup>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solidFill>
                    <a:schemeClr val="bg2"/>
                  </a:solidFill>
                  <a:latin typeface="Times New Roman" panose="02020603050405020304" pitchFamily="18" charset="0"/>
                  <a:cs typeface="Times New Roman" panose="02020603050405020304" pitchFamily="18" charset="0"/>
                </a:endParaRPr>
              </a:p>
            </p:txBody>
          </p:sp>
        </mc:Choice>
        <mc:Fallback xmlns="">
          <p:sp>
            <p:nvSpPr>
              <p:cNvPr id="13" name="Google Shape;95;p3">
                <a:extLst>
                  <a:ext uri="{FF2B5EF4-FFF2-40B4-BE49-F238E27FC236}">
                    <a16:creationId xmlns:a16="http://schemas.microsoft.com/office/drawing/2014/main" id="{E1C50FE2-29E0-FF42-A4F4-5B7875788ECF}"/>
                  </a:ext>
                </a:extLst>
              </p:cNvPr>
              <p:cNvSpPr txBox="1">
                <a:spLocks noRot="1" noChangeAspect="1" noMove="1" noResize="1" noEditPoints="1" noAdjustHandles="1" noChangeArrowheads="1" noChangeShapeType="1" noTextEdit="1"/>
              </p:cNvSpPr>
              <p:nvPr/>
            </p:nvSpPr>
            <p:spPr>
              <a:xfrm>
                <a:off x="193109" y="3127999"/>
                <a:ext cx="8504306" cy="939922"/>
              </a:xfrm>
              <a:prstGeom prst="rect">
                <a:avLst/>
              </a:prstGeom>
              <a:blipFill>
                <a:blip r:embed="rId5"/>
                <a:stretch>
                  <a:fillRect b="-493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50648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Model:</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Reward</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Function</a:t>
            </a:r>
            <a:endParaRPr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 name="Google Shape;95;p3"/>
              <p:cNvSpPr txBox="1">
                <a:spLocks noGrp="1"/>
              </p:cNvSpPr>
              <p:nvPr>
                <p:ph type="body" idx="1"/>
              </p:nvPr>
            </p:nvSpPr>
            <p:spPr>
              <a:xfrm>
                <a:off x="233294" y="980848"/>
                <a:ext cx="8504306" cy="939922"/>
              </a:xfrm>
              <a:prstGeom prst="rect">
                <a:avLst/>
              </a:prstGeom>
              <a:noFill/>
              <a:ln>
                <a:noFill/>
              </a:ln>
            </p:spPr>
            <p:txBody>
              <a:bodyPr spcFirstLastPara="1" wrap="square" lIns="91425" tIns="91425" rIns="91425" bIns="91425" anchor="t" anchorCtr="0">
                <a:noAutofit/>
              </a:bodyPr>
              <a:lstStyle/>
              <a:p>
                <a:pPr marL="139700" indent="0">
                  <a:buNone/>
                </a:pPr>
                <a:r>
                  <a:rPr lang="en-US" altLang="zh-TW" dirty="0">
                    <a:solidFill>
                      <a:schemeClr val="bg2"/>
                    </a:solidFill>
                    <a:latin typeface="Times New Roman" panose="02020603050405020304" pitchFamily="18" charset="0"/>
                    <a:cs typeface="Times New Roman" panose="02020603050405020304" pitchFamily="18" charset="0"/>
                  </a:rPr>
                  <a:t>To conclude, our reward function at year </a:t>
                </a:r>
                <a:r>
                  <a:rPr lang="en-US" altLang="zh-TW" dirty="0" err="1">
                    <a:solidFill>
                      <a:schemeClr val="bg2"/>
                    </a:solidFill>
                    <a:latin typeface="Times New Roman" panose="02020603050405020304" pitchFamily="18" charset="0"/>
                    <a:cs typeface="Times New Roman" panose="02020603050405020304" pitchFamily="18" charset="0"/>
                  </a:rPr>
                  <a:t>i</a:t>
                </a:r>
                <a:r>
                  <a:rPr lang="en-US" altLang="zh-TW" dirty="0">
                    <a:solidFill>
                      <a:schemeClr val="bg2"/>
                    </a:solidFill>
                    <a:latin typeface="Times New Roman" panose="02020603050405020304" pitchFamily="18" charset="0"/>
                    <a:cs typeface="Times New Roman" panose="02020603050405020304" pitchFamily="18" charset="0"/>
                  </a:rPr>
                  <a:t> is:</a:t>
                </a:r>
              </a:p>
              <a:p>
                <a:pPr marL="139700" indent="0">
                  <a:buNone/>
                </a:pPr>
                <a:endParaRPr lang="en-US" altLang="zh-TW" dirty="0">
                  <a:solidFill>
                    <a:schemeClr val="bg2"/>
                  </a:solidFill>
                  <a:latin typeface="Times New Roman" panose="02020603050405020304" pitchFamily="18" charset="0"/>
                  <a:cs typeface="Times New Roman" panose="02020603050405020304" pitchFamily="18" charset="0"/>
                </a:endParaRPr>
              </a:p>
              <a:p>
                <a:pPr marL="1397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𝑅𝑒𝑤𝑎𝑟</m:t>
                      </m:r>
                      <m:sSup>
                        <m:sSupPr>
                          <m:ctrlPr>
                            <a:rPr lang="en-US" i="1">
                              <a:latin typeface="Cambria Math" charset="0"/>
                            </a:rPr>
                          </m:ctrlPr>
                        </m:sSupPr>
                        <m:e>
                          <m:r>
                            <a:rPr lang="en-US" i="1">
                              <a:latin typeface="Cambria Math" panose="02040503050406030204" pitchFamily="18" charset="0"/>
                            </a:rPr>
                            <m:t>𝑑</m:t>
                          </m:r>
                        </m:e>
                        <m:sup>
                          <m:r>
                            <a:rPr lang="en-US" i="1">
                              <a:latin typeface="Cambria Math" panose="02040503050406030204" pitchFamily="18" charset="0"/>
                            </a:rPr>
                            <m:t>𝑖</m:t>
                          </m:r>
                        </m:sup>
                      </m:sSup>
                      <m:r>
                        <a:rPr lang="en-US" i="1">
                          <a:latin typeface="Cambria Math" panose="02040503050406030204" pitchFamily="18" charset="0"/>
                        </a:rPr>
                        <m:t>=</m:t>
                      </m:r>
                      <m:sSubSup>
                        <m:sSubSupPr>
                          <m:ctrlPr>
                            <a:rPr lang="en-US" i="1">
                              <a:latin typeface="Cambria Math" charset="0"/>
                            </a:rPr>
                          </m:ctrlPr>
                        </m:sSubSupPr>
                        <m:e>
                          <m:r>
                            <a:rPr lang="en-US" i="1">
                              <a:latin typeface="Cambria Math" panose="02040503050406030204" pitchFamily="18" charset="0"/>
                            </a:rPr>
                            <m:t>𝑅</m:t>
                          </m:r>
                        </m:e>
                        <m:sub>
                          <m:r>
                            <a:rPr lang="en-US" i="1">
                              <a:latin typeface="Cambria Math" panose="02040503050406030204" pitchFamily="18" charset="0"/>
                            </a:rPr>
                            <m:t>𝑐</m:t>
                          </m:r>
                        </m:sub>
                        <m:sup>
                          <m:r>
                            <a:rPr lang="en-US" i="1">
                              <a:latin typeface="Cambria Math" panose="02040503050406030204" pitchFamily="18" charset="0"/>
                            </a:rPr>
                            <m:t>𝑖</m:t>
                          </m:r>
                        </m:sup>
                      </m:sSubSup>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𝐷</m:t>
                      </m:r>
                      <m:sSup>
                        <m:sSupPr>
                          <m:ctrlPr>
                            <a:rPr lang="en-US" i="1">
                              <a:latin typeface="Cambria Math" charset="0"/>
                            </a:rPr>
                          </m:ctrlPr>
                        </m:sSupPr>
                        <m:e>
                          <m:r>
                            <a:rPr lang="en-US" i="1">
                              <a:latin typeface="Cambria Math" panose="02040503050406030204" pitchFamily="18" charset="0"/>
                            </a:rPr>
                            <m:t>𝐷</m:t>
                          </m:r>
                        </m:e>
                        <m:sup>
                          <m:r>
                            <a:rPr lang="en-US" i="1">
                              <a:latin typeface="Cambria Math" panose="02040503050406030204" pitchFamily="18" charset="0"/>
                            </a:rPr>
                            <m:t>𝑖</m:t>
                          </m:r>
                        </m:sup>
                      </m:sSup>
                      <m:r>
                        <a:rPr lang="en-US" i="1">
                          <a:latin typeface="Cambria Math" panose="02040503050406030204" pitchFamily="18" charset="0"/>
                        </a:rPr>
                        <m:t>−</m:t>
                      </m:r>
                      <m:r>
                        <a:rPr lang="en-US" i="1">
                          <a:latin typeface="Cambria Math" panose="02040503050406030204" pitchFamily="18" charset="0"/>
                        </a:rPr>
                        <m:t>𝛽</m:t>
                      </m:r>
                      <m:sSup>
                        <m:sSupPr>
                          <m:ctrlPr>
                            <a:rPr lang="en-US" i="1">
                              <a:latin typeface="Cambria Math" charset="0"/>
                            </a:rPr>
                          </m:ctrlPr>
                        </m:sSupPr>
                        <m:e>
                          <m:r>
                            <a:rPr lang="en-US" i="1">
                              <a:latin typeface="Cambria Math" panose="02040503050406030204" pitchFamily="18" charset="0"/>
                            </a:rPr>
                            <m:t>𝐺</m:t>
                          </m:r>
                        </m:e>
                        <m:sup>
                          <m:r>
                            <a:rPr lang="en-US" i="1">
                              <a:latin typeface="Cambria Math" panose="02040503050406030204" pitchFamily="18" charset="0"/>
                            </a:rPr>
                            <m:t>𝑖</m:t>
                          </m:r>
                        </m:sup>
                      </m:sSup>
                    </m:oMath>
                  </m:oMathPara>
                </a14:m>
                <a:endParaRPr lang="en-US" altLang="zh-TW" dirty="0">
                  <a:cs typeface="Times New Roman" panose="02020603050405020304" pitchFamily="18" charset="0"/>
                </a:endParaRPr>
              </a:p>
              <a:p>
                <a:pPr marL="139700" indent="0">
                  <a:buNone/>
                </a:pPr>
                <a:endParaRPr lang="en-US" altLang="zh-TW" dirty="0">
                  <a:solidFill>
                    <a:schemeClr val="bg2"/>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Downside risk and the glide path term negatively impact the reward of the year. </a:t>
                </a:r>
              </a:p>
              <a:p>
                <a:r>
                  <a:rPr lang="en-US" dirty="0">
                    <a:latin typeface="Times New Roman" panose="02020603050405020304" pitchFamily="18" charset="0"/>
                    <a:cs typeface="Times New Roman" panose="02020603050405020304" pitchFamily="18" charset="0"/>
                  </a:rPr>
                  <a:t>In our model, </a:t>
                </a:r>
                <a:r>
                  <a:rPr lang="el-GR" dirty="0">
                    <a:latin typeface="Times New Roman" panose="02020603050405020304" pitchFamily="18" charset="0"/>
                    <a:cs typeface="Times New Roman" panose="02020603050405020304" pitchFamily="18" charset="0"/>
                  </a:rPr>
                  <a:t>α </a:t>
                </a:r>
                <a:r>
                  <a:rPr lang="en-US" dirty="0">
                    <a:latin typeface="Times New Roman" panose="02020603050405020304" pitchFamily="18" charset="0"/>
                    <a:cs typeface="Times New Roman" panose="02020603050405020304" pitchFamily="18" charset="0"/>
                  </a:rPr>
                  <a:t>is set as 0.01 and </a:t>
                </a:r>
                <a:r>
                  <a:rPr lang="el-GR" dirty="0">
                    <a:latin typeface="Times New Roman" panose="02020603050405020304" pitchFamily="18" charset="0"/>
                    <a:cs typeface="Times New Roman" panose="02020603050405020304" pitchFamily="18" charset="0"/>
                  </a:rPr>
                  <a:t>β </a:t>
                </a:r>
                <a:r>
                  <a:rPr lang="en-US" dirty="0">
                    <a:latin typeface="Times New Roman" panose="02020603050405020304" pitchFamily="18" charset="0"/>
                    <a:cs typeface="Times New Roman" panose="02020603050405020304" pitchFamily="18" charset="0"/>
                  </a:rPr>
                  <a:t>is 0.0045.</a:t>
                </a:r>
              </a:p>
              <a:p>
                <a:r>
                  <a:rPr lang="en-US" dirty="0">
                    <a:latin typeface="Times New Roman" panose="02020603050405020304" pitchFamily="18" charset="0"/>
                    <a:cs typeface="Times New Roman" panose="02020603050405020304" pitchFamily="18" charset="0"/>
                  </a:rPr>
                  <a:t>Larger </a:t>
                </a:r>
                <a:r>
                  <a:rPr lang="el-GR" dirty="0">
                    <a:latin typeface="Times New Roman" panose="02020603050405020304" pitchFamily="18" charset="0"/>
                    <a:cs typeface="Times New Roman" panose="02020603050405020304" pitchFamily="18" charset="0"/>
                  </a:rPr>
                  <a:t>β </a:t>
                </a:r>
                <a:r>
                  <a:rPr lang="en-US" dirty="0">
                    <a:latin typeface="Times New Roman" panose="02020603050405020304" pitchFamily="18" charset="0"/>
                    <a:cs typeface="Times New Roman" panose="02020603050405020304" pitchFamily="18" charset="0"/>
                  </a:rPr>
                  <a:t>makes the model prefer greater bond position to avoid the punishment from the glide path term, and smaller </a:t>
                </a:r>
                <a:r>
                  <a:rPr lang="el-GR" dirty="0">
                    <a:latin typeface="Times New Roman" panose="02020603050405020304" pitchFamily="18" charset="0"/>
                    <a:cs typeface="Times New Roman" panose="02020603050405020304" pitchFamily="18" charset="0"/>
                  </a:rPr>
                  <a:t>β </a:t>
                </a:r>
                <a:r>
                  <a:rPr lang="en-US" dirty="0">
                    <a:latin typeface="Times New Roman" panose="02020603050405020304" pitchFamily="18" charset="0"/>
                    <a:cs typeface="Times New Roman" panose="02020603050405020304" pitchFamily="18" charset="0"/>
                  </a:rPr>
                  <a:t>makes the model prefer equity position for greater returns. </a:t>
                </a:r>
              </a:p>
              <a:p>
                <a:endParaRPr lang="en-US" dirty="0"/>
              </a:p>
              <a:p>
                <a:endParaRPr lang="en-US" dirty="0"/>
              </a:p>
              <a:p>
                <a:endParaRPr lang="en-US" dirty="0"/>
              </a:p>
              <a:p>
                <a:endParaRPr lang="en-US" dirty="0">
                  <a:solidFill>
                    <a:schemeClr val="bg2"/>
                  </a:solidFill>
                  <a:latin typeface="Times New Roman" panose="02020603050405020304" pitchFamily="18" charset="0"/>
                  <a:cs typeface="Times New Roman" panose="02020603050405020304" pitchFamily="18" charset="0"/>
                </a:endParaRPr>
              </a:p>
            </p:txBody>
          </p:sp>
        </mc:Choice>
        <mc:Fallback xmlns="">
          <p:sp>
            <p:nvSpPr>
              <p:cNvPr id="95" name="Google Shape;95;p3"/>
              <p:cNvSpPr txBox="1">
                <a:spLocks noGrp="1" noRot="1" noChangeAspect="1" noMove="1" noResize="1" noEditPoints="1" noAdjustHandles="1" noChangeArrowheads="1" noChangeShapeType="1" noTextEdit="1"/>
              </p:cNvSpPr>
              <p:nvPr>
                <p:ph type="body" idx="1"/>
              </p:nvPr>
            </p:nvSpPr>
            <p:spPr>
              <a:xfrm>
                <a:off x="233294" y="980848"/>
                <a:ext cx="8504306" cy="939922"/>
              </a:xfrm>
              <a:prstGeom prst="rect">
                <a:avLst/>
              </a:prstGeom>
              <a:blipFill>
                <a:blip r:embed="rId3"/>
                <a:stretch>
                  <a:fillRect b="-144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10112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8077724"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Model:</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Learning</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Algorithm</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177635" y="980848"/>
            <a:ext cx="3805969" cy="3535493"/>
          </a:xfrm>
          <a:prstGeom prst="rect">
            <a:avLst/>
          </a:prstGeom>
          <a:noFill/>
          <a:ln>
            <a:noFill/>
          </a:ln>
        </p:spPr>
        <p:txBody>
          <a:bodyPr spcFirstLastPara="1" wrap="square" lIns="91425" tIns="91425" rIns="91425" bIns="91425" anchor="t" anchorCtr="0">
            <a:noAutofit/>
          </a:bodyPr>
          <a:lstStyle/>
          <a:p>
            <a:r>
              <a:rPr lang="en-US" altLang="zh-TW" dirty="0">
                <a:latin typeface="Times New Roman" panose="02020603050405020304" pitchFamily="18" charset="0"/>
                <a:cs typeface="Times New Roman" panose="02020603050405020304" pitchFamily="18" charset="0"/>
              </a:rPr>
              <a:t>Combining the environment, agent and reward function presented above, here is our training algorithm for constructing optimal TDF glide paths. </a:t>
            </a:r>
          </a:p>
          <a:p>
            <a:r>
              <a:rPr lang="en-US" altLang="zh-TW" dirty="0">
                <a:latin typeface="Times New Roman" panose="02020603050405020304" pitchFamily="18" charset="0"/>
                <a:cs typeface="Times New Roman" panose="02020603050405020304" pitchFamily="18" charset="0"/>
              </a:rPr>
              <a:t>We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s</a:t>
            </a:r>
            <a:r>
              <a:rPr lang="en-US" altLang="zh-TW"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Adam Optimizer to update the parameters in our agent network</a:t>
            </a:r>
            <a:r>
              <a:rPr lang="en-US" altLang="zh-TW"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To avoid overfitting and converging to an abnormal glide path, we do not set the training number too large. </a:t>
            </a:r>
          </a:p>
        </p:txBody>
      </p:sp>
      <p:sp>
        <p:nvSpPr>
          <p:cNvPr id="9" name="TextBox 8">
            <a:extLst>
              <a:ext uri="{FF2B5EF4-FFF2-40B4-BE49-F238E27FC236}">
                <a16:creationId xmlns:a16="http://schemas.microsoft.com/office/drawing/2014/main" xmlns="" id="{C4C11CD7-6919-5148-AEA3-18452D75D3B7}"/>
              </a:ext>
            </a:extLst>
          </p:cNvPr>
          <p:cNvSpPr txBox="1"/>
          <p:nvPr/>
        </p:nvSpPr>
        <p:spPr>
          <a:xfrm>
            <a:off x="4927494" y="3752838"/>
            <a:ext cx="302798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Model</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Learning</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Algorithm</a:t>
            </a:r>
            <a:r>
              <a:rPr lang="zh-TW" alt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(Source: </a:t>
            </a:r>
            <a:r>
              <a:rPr lang="en-US" altLang="zh-TW" sz="1200" dirty="0">
                <a:latin typeface="Times New Roman" panose="02020603050405020304" pitchFamily="18" charset="0"/>
                <a:cs typeface="Times New Roman" panose="02020603050405020304" pitchFamily="18" charset="0"/>
              </a:rPr>
              <a:t>Author</a:t>
            </a:r>
            <a:r>
              <a:rPr lang="en-US" sz="1200" dirty="0">
                <a:latin typeface="Times New Roman" panose="02020603050405020304" pitchFamily="18" charset="0"/>
                <a:cs typeface="Times New Roman" panose="02020603050405020304" pitchFamily="18" charset="0"/>
              </a:rPr>
              <a:t>)</a:t>
            </a:r>
            <a:endParaRPr lang="en-US" sz="1200" dirty="0">
              <a:solidFill>
                <a:schemeClr val="bg2"/>
              </a:solidFill>
              <a:latin typeface="Times New Roman" panose="02020603050405020304" pitchFamily="18" charset="0"/>
              <a:cs typeface="Times New Roman" panose="02020603050405020304" pitchFamily="18" charset="0"/>
            </a:endParaRPr>
          </a:p>
        </p:txBody>
      </p:sp>
      <p:pic>
        <p:nvPicPr>
          <p:cNvPr id="7" name="Picture 6" descr="Text, letter&#10;&#10;Description automatically generated">
            <a:extLst>
              <a:ext uri="{FF2B5EF4-FFF2-40B4-BE49-F238E27FC236}">
                <a16:creationId xmlns:a16="http://schemas.microsoft.com/office/drawing/2014/main" xmlns="" id="{54D28A04-41C8-1846-BF4A-4B5922133B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589" y="1110611"/>
            <a:ext cx="4925777" cy="2709721"/>
          </a:xfrm>
          <a:prstGeom prst="rect">
            <a:avLst/>
          </a:prstGeom>
        </p:spPr>
      </p:pic>
    </p:spTree>
    <p:extLst>
      <p:ext uri="{BB962C8B-B14F-4D97-AF65-F5344CB8AC3E}">
        <p14:creationId xmlns:p14="http://schemas.microsoft.com/office/powerpoint/2010/main" val="823841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6950" y="1808922"/>
            <a:ext cx="8520600" cy="1841700"/>
          </a:xfrm>
          <a:prstGeom prst="rect">
            <a:avLst/>
          </a:prstGeom>
          <a:noFill/>
          <a:ln>
            <a:noFill/>
          </a:ln>
        </p:spPr>
        <p:txBody>
          <a:bodyPr spcFirstLastPara="1" wrap="square" lIns="91425" tIns="91425" rIns="91425" bIns="91425" anchor="t" anchorCtr="0">
            <a:noAutofit/>
          </a:bodyPr>
          <a:lstStyle/>
          <a:p>
            <a:pPr lvl="0"/>
            <a:r>
              <a:rPr lang="en-US" altLang="zh-TW" sz="4800" b="1" dirty="0">
                <a:latin typeface="Times New Roman" panose="02020603050405020304" pitchFamily="18" charset="0"/>
                <a:cs typeface="Times New Roman" panose="02020603050405020304" pitchFamily="18" charset="0"/>
              </a:rPr>
              <a:t>Monte</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Carlo</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Simulation</a:t>
            </a:r>
            <a:endParaRPr lang="en-US" sz="4800" b="1" dirty="0">
              <a:latin typeface="Times New Roman" panose="02020603050405020304" pitchFamily="18" charset="0"/>
              <a:cs typeface="Times New Roman" panose="02020603050405020304" pitchFamily="18"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03</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3221642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Monte</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Carlo</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Method</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233294" y="980848"/>
            <a:ext cx="7635404" cy="3390855"/>
          </a:xfrm>
          <a:prstGeom prst="rect">
            <a:avLst/>
          </a:prstGeom>
          <a:noFill/>
          <a:ln>
            <a:noFill/>
          </a:ln>
        </p:spPr>
        <p:txBody>
          <a:bodyPr spcFirstLastPara="1" wrap="square" lIns="91425" tIns="91425" rIns="91425" bIns="91425" anchor="t" anchorCtr="0">
            <a:noAutofit/>
          </a:bodyPr>
          <a:lstStyle/>
          <a:p>
            <a:r>
              <a:rPr lang="en-US" dirty="0">
                <a:latin typeface="Times" pitchFamily="2" charset="0"/>
                <a:cs typeface="Times New Roman" panose="02020603050405020304" pitchFamily="18" charset="0"/>
              </a:rPr>
              <a:t>To validate our model, we implement the Monte Carlo simulation on both traditional benchmark glide path and the glide paths generated by our reinforcement learning model. </a:t>
            </a:r>
          </a:p>
          <a:p>
            <a:r>
              <a:rPr lang="en-US" altLang="zh-TW" dirty="0">
                <a:latin typeface="Times" pitchFamily="2" charset="0"/>
                <a:cs typeface="Times New Roman" panose="02020603050405020304" pitchFamily="18" charset="0"/>
              </a:rPr>
              <a:t>The features of simulations are extracted from our training data, S&amp;P 500 index and Fidelity Investment Grade Bond Fund from 1981 to 2021. </a:t>
            </a:r>
          </a:p>
          <a:p>
            <a:r>
              <a:rPr lang="en-US" dirty="0">
                <a:latin typeface="Times" pitchFamily="2" charset="0"/>
                <a:cs typeface="Times New Roman" panose="02020603050405020304" pitchFamily="18" charset="0"/>
              </a:rPr>
              <a:t>We repeat the simulation for 1,000 times and average the results of each simulation as the performance of our model.</a:t>
            </a:r>
          </a:p>
        </p:txBody>
      </p:sp>
    </p:spTree>
    <p:extLst>
      <p:ext uri="{BB962C8B-B14F-4D97-AF65-F5344CB8AC3E}">
        <p14:creationId xmlns:p14="http://schemas.microsoft.com/office/powerpoint/2010/main" val="2546792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Vanguard</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Glide</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Path</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0" y="802619"/>
            <a:ext cx="8281799" cy="1427577"/>
          </a:xfrm>
          <a:prstGeom prst="rect">
            <a:avLst/>
          </a:prstGeom>
          <a:noFill/>
          <a:ln>
            <a:noFill/>
          </a:ln>
        </p:spPr>
        <p:txBody>
          <a:bodyPr spcFirstLastPara="1" wrap="square" lIns="91425" tIns="91425" rIns="91425" bIns="91425" anchor="t" anchorCtr="0">
            <a:noAutofit/>
          </a:bodyPr>
          <a:lstStyle/>
          <a:p>
            <a:r>
              <a:rPr lang="en-US" altLang="zh-TW" dirty="0">
                <a:latin typeface="Times New Roman" panose="02020603050405020304" pitchFamily="18" charset="0"/>
                <a:cs typeface="Times New Roman" panose="02020603050405020304" pitchFamily="18" charset="0"/>
              </a:rPr>
              <a:t>Vanguard is well-known for its variety of low-cost index mutual funds and ETFs.</a:t>
            </a:r>
          </a:p>
          <a:p>
            <a:r>
              <a:rPr lang="en-US" altLang="zh-TW" dirty="0">
                <a:latin typeface="Times New Roman" panose="02020603050405020304" pitchFamily="18" charset="0"/>
                <a:cs typeface="Times New Roman" panose="02020603050405020304" pitchFamily="18" charset="0"/>
              </a:rPr>
              <a:t>According to Morningstar, retirement savers invested a net $55 billion in Vanguard’s Target Retirement Funds last year. </a:t>
            </a:r>
          </a:p>
          <a:p>
            <a:r>
              <a:rPr lang="en-US" altLang="zh-TW" dirty="0">
                <a:latin typeface="Times New Roman" panose="02020603050405020304" pitchFamily="18" charset="0"/>
                <a:cs typeface="Times New Roman" panose="02020603050405020304" pitchFamily="18" charset="0"/>
              </a:rPr>
              <a:t>Vanguard glide path is selected as the traditional benchmark glide path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to</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compare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with</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our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model. </a:t>
            </a:r>
          </a:p>
          <a:p>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C4C11CD7-6919-5148-AEA3-18452D75D3B7}"/>
              </a:ext>
            </a:extLst>
          </p:cNvPr>
          <p:cNvSpPr txBox="1"/>
          <p:nvPr/>
        </p:nvSpPr>
        <p:spPr>
          <a:xfrm>
            <a:off x="2944369" y="4478096"/>
            <a:ext cx="3895514"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Vanguard</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Glide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Path </a:t>
            </a:r>
            <a:r>
              <a:rPr lang="en-US" sz="1200" dirty="0">
                <a:latin typeface="Times New Roman" panose="02020603050405020304" pitchFamily="18" charset="0"/>
                <a:cs typeface="Times New Roman" panose="02020603050405020304" pitchFamily="18" charset="0"/>
              </a:rPr>
              <a:t>(Source: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Vanguard</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Research</a:t>
            </a:r>
            <a:r>
              <a:rPr lang="en-US" sz="1200" dirty="0">
                <a:latin typeface="Times New Roman" panose="02020603050405020304" pitchFamily="18" charset="0"/>
                <a:cs typeface="Times New Roman" panose="02020603050405020304" pitchFamily="18" charset="0"/>
              </a:rPr>
              <a:t>)</a:t>
            </a:r>
            <a:endParaRPr lang="en-US" sz="1200" dirty="0">
              <a:solidFill>
                <a:schemeClr val="bg2"/>
              </a:solidFill>
              <a:latin typeface="Times New Roman" panose="02020603050405020304" pitchFamily="18" charset="0"/>
              <a:cs typeface="Times New Roman" panose="02020603050405020304" pitchFamily="18" charset="0"/>
            </a:endParaRPr>
          </a:p>
        </p:txBody>
      </p:sp>
      <p:pic>
        <p:nvPicPr>
          <p:cNvPr id="7" name="Picture 6" descr="Chart, funnel chart&#10;&#10;Description automatically generated">
            <a:extLst>
              <a:ext uri="{FF2B5EF4-FFF2-40B4-BE49-F238E27FC236}">
                <a16:creationId xmlns:a16="http://schemas.microsoft.com/office/drawing/2014/main" xmlns="" id="{4095A362-6BE0-534B-9BAA-9CE71E0741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622" y="2001596"/>
            <a:ext cx="5786755" cy="2476500"/>
          </a:xfrm>
          <a:prstGeom prst="rect">
            <a:avLst/>
          </a:prstGeom>
        </p:spPr>
      </p:pic>
    </p:spTree>
    <p:extLst>
      <p:ext uri="{BB962C8B-B14F-4D97-AF65-F5344CB8AC3E}">
        <p14:creationId xmlns:p14="http://schemas.microsoft.com/office/powerpoint/2010/main" val="3264673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16950" y="1808922"/>
            <a:ext cx="8520600" cy="1841700"/>
          </a:xfrm>
          <a:prstGeom prst="rect">
            <a:avLst/>
          </a:prstGeom>
          <a:noFill/>
          <a:ln>
            <a:noFill/>
          </a:ln>
        </p:spPr>
        <p:txBody>
          <a:bodyPr spcFirstLastPara="1" wrap="square" lIns="91425" tIns="91425" rIns="91425" bIns="91425" anchor="t" anchorCtr="0">
            <a:noAutofit/>
          </a:bodyPr>
          <a:lstStyle/>
          <a:p>
            <a:pPr lvl="0"/>
            <a:r>
              <a:rPr lang="en-US" altLang="zh-TW" sz="4800" b="1" dirty="0">
                <a:latin typeface="Times New Roman" panose="02020603050405020304" pitchFamily="18" charset="0"/>
                <a:cs typeface="Times New Roman" panose="02020603050405020304" pitchFamily="18" charset="0"/>
              </a:rPr>
              <a:t>Training</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&amp;</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Simulation</a:t>
            </a:r>
            <a:r>
              <a:rPr lang="zh-TW" altLang="en-US" sz="4800" b="1" dirty="0">
                <a:latin typeface="Times New Roman" panose="02020603050405020304" pitchFamily="18" charset="0"/>
                <a:cs typeface="Times New Roman" panose="02020603050405020304" pitchFamily="18" charset="0"/>
              </a:rPr>
              <a:t> </a:t>
            </a:r>
            <a:r>
              <a:rPr lang="en-US" altLang="zh-TW" sz="4800" b="1" dirty="0">
                <a:latin typeface="Times New Roman" panose="02020603050405020304" pitchFamily="18" charset="0"/>
                <a:cs typeface="Times New Roman" panose="02020603050405020304" pitchFamily="18" charset="0"/>
              </a:rPr>
              <a:t>Result</a:t>
            </a:r>
            <a:endParaRPr lang="en-US" sz="4800" b="1" dirty="0">
              <a:latin typeface="Times New Roman" panose="02020603050405020304" pitchFamily="18" charset="0"/>
              <a:cs typeface="Times New Roman" panose="02020603050405020304" pitchFamily="18"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04</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523562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159512"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The Growth of Target-Date Fund</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159512" y="1417026"/>
            <a:ext cx="3611880" cy="2375000"/>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After 2006, TDF’s assets under management have grown rapidly.</a:t>
            </a: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As of December 31, 2021, target date mutual fund assets totaled $1.8 trillion, representing an average compound annual growth rate of more than 29%.</a:t>
            </a:r>
          </a:p>
        </p:txBody>
      </p:sp>
      <p:sp>
        <p:nvSpPr>
          <p:cNvPr id="15" name="TextBox 14"/>
          <p:cNvSpPr txBox="1"/>
          <p:nvPr/>
        </p:nvSpPr>
        <p:spPr>
          <a:xfrm>
            <a:off x="4260223" y="4033614"/>
            <a:ext cx="3712876" cy="276999"/>
          </a:xfrm>
          <a:prstGeom prst="rect">
            <a:avLst/>
          </a:prstGeom>
          <a:noFill/>
        </p:spPr>
        <p:txBody>
          <a:bodyPr wrap="none" rtlCol="0">
            <a:spAutoFit/>
          </a:bodyPr>
          <a:lstStyle/>
          <a:p>
            <a:r>
              <a:rPr lang="en-US" sz="1200" dirty="0">
                <a:solidFill>
                  <a:schemeClr val="bg2"/>
                </a:solidFill>
                <a:latin typeface="Times New Roman" charset="0"/>
                <a:ea typeface="Times New Roman" charset="0"/>
                <a:cs typeface="Times New Roman" charset="0"/>
              </a:rPr>
              <a:t>(Source: https://</a:t>
            </a:r>
            <a:r>
              <a:rPr lang="en-US" sz="1200" dirty="0" err="1">
                <a:solidFill>
                  <a:schemeClr val="bg2"/>
                </a:solidFill>
                <a:latin typeface="Times New Roman" charset="0"/>
                <a:ea typeface="Times New Roman" charset="0"/>
                <a:cs typeface="Times New Roman" charset="0"/>
              </a:rPr>
              <a:t>www.ici.org</a:t>
            </a:r>
            <a:r>
              <a:rPr lang="en-US" sz="1200" dirty="0">
                <a:solidFill>
                  <a:schemeClr val="bg2"/>
                </a:solidFill>
                <a:latin typeface="Times New Roman" charset="0"/>
                <a:ea typeface="Times New Roman" charset="0"/>
                <a:cs typeface="Times New Roman" charset="0"/>
              </a:rPr>
              <a:t>/statistical-report/ret_21_q4)</a:t>
            </a:r>
          </a:p>
        </p:txBody>
      </p:sp>
      <p:pic>
        <p:nvPicPr>
          <p:cNvPr id="6" name="Picture 5"/>
          <p:cNvPicPr/>
          <p:nvPr/>
        </p:nvPicPr>
        <p:blipFill>
          <a:blip r:embed="rId5">
            <a:extLst>
              <a:ext uri="{28A0092B-C50C-407E-A947-70E740481C1C}">
                <a14:useLocalDpi xmlns:a14="http://schemas.microsoft.com/office/drawing/2010/main" val="0"/>
              </a:ext>
            </a:extLst>
          </a:blip>
          <a:stretch>
            <a:fillRect/>
          </a:stretch>
        </p:blipFill>
        <p:spPr>
          <a:xfrm>
            <a:off x="3590798" y="1175439"/>
            <a:ext cx="4839970" cy="2858175"/>
          </a:xfrm>
          <a:prstGeom prst="rect">
            <a:avLst/>
          </a:prstGeom>
        </p:spPr>
      </p:pic>
      <p:sp>
        <p:nvSpPr>
          <p:cNvPr id="3" name="Right Brace 2"/>
          <p:cNvSpPr/>
          <p:nvPr/>
        </p:nvSpPr>
        <p:spPr>
          <a:xfrm>
            <a:off x="8455914" y="2295143"/>
            <a:ext cx="45719" cy="14264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charset="0"/>
              <a:ea typeface="Times New Roman" charset="0"/>
              <a:cs typeface="Times New Roman" charset="0"/>
            </a:endParaRPr>
          </a:p>
        </p:txBody>
      </p:sp>
      <p:sp>
        <p:nvSpPr>
          <p:cNvPr id="4" name="TextBox 3"/>
          <p:cNvSpPr txBox="1"/>
          <p:nvPr/>
        </p:nvSpPr>
        <p:spPr>
          <a:xfrm>
            <a:off x="8501633" y="2854486"/>
            <a:ext cx="513282" cy="307777"/>
          </a:xfrm>
          <a:prstGeom prst="rect">
            <a:avLst/>
          </a:prstGeom>
          <a:noFill/>
        </p:spPr>
        <p:txBody>
          <a:bodyPr wrap="none" rtlCol="0">
            <a:spAutoFit/>
          </a:bodyPr>
          <a:lstStyle/>
          <a:p>
            <a:r>
              <a:rPr lang="en-US">
                <a:ln w="0"/>
                <a:solidFill>
                  <a:schemeClr val="tx1"/>
                </a:solidFill>
                <a:effectLst>
                  <a:outerShdw blurRad="38100" dist="19050" dir="2700000" algn="tl" rotWithShape="0">
                    <a:schemeClr val="dk1">
                      <a:alpha val="40000"/>
                    </a:schemeClr>
                  </a:outerShdw>
                </a:effectLst>
                <a:latin typeface="Times New Roman" charset="0"/>
                <a:ea typeface="Times New Roman" charset="0"/>
                <a:cs typeface="Times New Roman" charset="0"/>
              </a:rPr>
              <a:t>85%</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58725377"/>
      </p:ext>
    </p:extLst>
  </p:cSld>
  <p:clrMapOvr>
    <a:masterClrMapping/>
  </p:clrMapOvr>
  <mc:AlternateContent xmlns:mc="http://schemas.openxmlformats.org/markup-compatibility/2006">
    <mc:Choice xmlns:p14="http://schemas.microsoft.com/office/powerpoint/2010/main" Requires="p14">
      <p:transition spd="slow" p14:dur="2000" advTm="19118"/>
    </mc:Choice>
    <mc:Fallback>
      <p:transition spd="slow" advTm="19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Training</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Result</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0" y="802619"/>
            <a:ext cx="8281799" cy="1427577"/>
          </a:xfrm>
          <a:prstGeom prst="rect">
            <a:avLst/>
          </a:prstGeom>
          <a:noFill/>
          <a:ln>
            <a:noFill/>
          </a:ln>
        </p:spPr>
        <p:txBody>
          <a:bodyPr spcFirstLastPara="1" wrap="square" lIns="91425" tIns="91425" rIns="91425" bIns="91425" anchor="t" anchorCtr="0">
            <a:noAutofit/>
          </a:bodyPr>
          <a:lstStyle/>
          <a:p>
            <a:r>
              <a:rPr lang="en-US" altLang="zh-TW" dirty="0">
                <a:latin typeface="Times New Roman" panose="02020603050405020304" pitchFamily="18" charset="0"/>
                <a:cs typeface="Times New Roman" panose="02020603050405020304" pitchFamily="18" charset="0"/>
              </a:rPr>
              <a:t>The initial output of agent network is designed as uniformly distributed. </a:t>
            </a:r>
          </a:p>
          <a:p>
            <a:r>
              <a:rPr lang="en-US" altLang="zh-TW" dirty="0">
                <a:latin typeface="Times New Roman" panose="02020603050405020304" pitchFamily="18" charset="0"/>
                <a:cs typeface="Times New Roman" panose="02020603050405020304" pitchFamily="18" charset="0"/>
              </a:rPr>
              <a:t>After we trained the model for several epochs, the decreasing asset allocation path along with the increasing age of the investor demonstrates the effect of the glide path term in our reward function.</a:t>
            </a:r>
          </a:p>
          <a:p>
            <a:r>
              <a:rPr lang="en-US" altLang="zh-TW" dirty="0">
                <a:latin typeface="Times New Roman" panose="02020603050405020304" pitchFamily="18" charset="0"/>
                <a:cs typeface="Times New Roman" panose="02020603050405020304" pitchFamily="18" charset="0"/>
              </a:rPr>
              <a:t>At the end of the training process, an incurve appears between 25 to 35-year-old. </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C4C11CD7-6919-5148-AEA3-18452D75D3B7}"/>
              </a:ext>
            </a:extLst>
          </p:cNvPr>
          <p:cNvSpPr txBox="1"/>
          <p:nvPr/>
        </p:nvSpPr>
        <p:spPr>
          <a:xfrm>
            <a:off x="5157216" y="4034014"/>
            <a:ext cx="3624801"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Evolution</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of</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Optimal</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Glide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Path </a:t>
            </a:r>
            <a:r>
              <a:rPr lang="en-US" sz="1200" dirty="0">
                <a:latin typeface="Times New Roman" panose="02020603050405020304" pitchFamily="18" charset="0"/>
                <a:cs typeface="Times New Roman" panose="02020603050405020304" pitchFamily="18" charset="0"/>
              </a:rPr>
              <a:t>(Source: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Author</a:t>
            </a:r>
            <a:r>
              <a:rPr lang="en-US" sz="1200" dirty="0">
                <a:latin typeface="Times New Roman" panose="02020603050405020304" pitchFamily="18" charset="0"/>
                <a:cs typeface="Times New Roman" panose="02020603050405020304" pitchFamily="18" charset="0"/>
              </a:rPr>
              <a:t>)</a:t>
            </a:r>
            <a:endParaRPr lang="en-US" sz="1200" dirty="0">
              <a:solidFill>
                <a:schemeClr val="bg2"/>
              </a:solidFill>
              <a:latin typeface="Times New Roman" panose="02020603050405020304" pitchFamily="18" charset="0"/>
              <a:cs typeface="Times New Roman" panose="02020603050405020304" pitchFamily="18" charset="0"/>
            </a:endParaRPr>
          </a:p>
        </p:txBody>
      </p:sp>
      <p:pic>
        <p:nvPicPr>
          <p:cNvPr id="6" name="Picture 5" descr="Shape, rectangle&#10;&#10;Description automatically generated">
            <a:extLst>
              <a:ext uri="{FF2B5EF4-FFF2-40B4-BE49-F238E27FC236}">
                <a16:creationId xmlns:a16="http://schemas.microsoft.com/office/drawing/2014/main" xmlns="" id="{B208D320-77D1-A942-A826-DB6EBB192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83" y="2230196"/>
            <a:ext cx="2613494" cy="1742329"/>
          </a:xfrm>
          <a:prstGeom prst="rect">
            <a:avLst/>
          </a:prstGeom>
        </p:spPr>
      </p:pic>
      <p:pic>
        <p:nvPicPr>
          <p:cNvPr id="8" name="Picture 7" descr="Chart&#10;&#10;Description automatically generated">
            <a:extLst>
              <a:ext uri="{FF2B5EF4-FFF2-40B4-BE49-F238E27FC236}">
                <a16:creationId xmlns:a16="http://schemas.microsoft.com/office/drawing/2014/main" xmlns="" id="{577233A1-2ED3-C54A-87F5-4DF30C483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931" y="2231390"/>
            <a:ext cx="2612137" cy="1741135"/>
          </a:xfrm>
          <a:prstGeom prst="rect">
            <a:avLst/>
          </a:prstGeom>
        </p:spPr>
      </p:pic>
      <p:pic>
        <p:nvPicPr>
          <p:cNvPr id="10" name="Picture 9" descr="Chart&#10;&#10;Description automatically generated">
            <a:extLst>
              <a:ext uri="{FF2B5EF4-FFF2-40B4-BE49-F238E27FC236}">
                <a16:creationId xmlns:a16="http://schemas.microsoft.com/office/drawing/2014/main" xmlns="" id="{25313159-CC0E-6549-A166-C1B770AB0A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0316" y="2231391"/>
            <a:ext cx="2611701" cy="1741134"/>
          </a:xfrm>
          <a:prstGeom prst="rect">
            <a:avLst/>
          </a:prstGeom>
        </p:spPr>
      </p:pic>
    </p:spTree>
    <p:extLst>
      <p:ext uri="{BB962C8B-B14F-4D97-AF65-F5344CB8AC3E}">
        <p14:creationId xmlns:p14="http://schemas.microsoft.com/office/powerpoint/2010/main" val="1370371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pitchFamily="2" charset="0"/>
              </a:rPr>
              <a:t>Simulation</a:t>
            </a:r>
            <a:r>
              <a:rPr lang="zh-TW" altLang="en-US" sz="4000" dirty="0">
                <a:latin typeface="Times" pitchFamily="2" charset="0"/>
              </a:rPr>
              <a:t> </a:t>
            </a:r>
            <a:r>
              <a:rPr lang="en-US" altLang="zh-TW" sz="4000" dirty="0">
                <a:latin typeface="Times" pitchFamily="2" charset="0"/>
              </a:rPr>
              <a:t>Result</a:t>
            </a:r>
            <a:endParaRPr sz="4000" dirty="0">
              <a:latin typeface="Times" pitchFamily="2" charset="0"/>
            </a:endParaRPr>
          </a:p>
        </p:txBody>
      </p:sp>
      <p:sp>
        <p:nvSpPr>
          <p:cNvPr id="95" name="Google Shape;95;p3"/>
          <p:cNvSpPr txBox="1">
            <a:spLocks noGrp="1"/>
          </p:cNvSpPr>
          <p:nvPr>
            <p:ph type="body" idx="1"/>
          </p:nvPr>
        </p:nvSpPr>
        <p:spPr>
          <a:xfrm>
            <a:off x="0" y="802619"/>
            <a:ext cx="8281799" cy="1427577"/>
          </a:xfrm>
          <a:prstGeom prst="rect">
            <a:avLst/>
          </a:prstGeom>
          <a:noFill/>
          <a:ln>
            <a:noFill/>
          </a:ln>
        </p:spPr>
        <p:txBody>
          <a:bodyPr spcFirstLastPara="1" wrap="square" lIns="91425" tIns="91425" rIns="91425" bIns="91425" anchor="t" anchorCtr="0">
            <a:noAutofit/>
          </a:bodyPr>
          <a:lstStyle/>
          <a:p>
            <a:r>
              <a:rPr lang="en-US" altLang="zh-TW" dirty="0">
                <a:latin typeface="Times New Roman" panose="02020603050405020304" pitchFamily="18" charset="0"/>
                <a:cs typeface="Times New Roman" panose="02020603050405020304" pitchFamily="18" charset="0"/>
              </a:rPr>
              <a:t>After each simulation of Vanguard glide path and the optimal glide path, we calculate Sharpe ratio, </a:t>
            </a:r>
            <a:r>
              <a:rPr lang="en-US" altLang="zh-TW" dirty="0" err="1">
                <a:latin typeface="Times New Roman" panose="02020603050405020304" pitchFamily="18" charset="0"/>
                <a:cs typeface="Times New Roman" panose="02020603050405020304" pitchFamily="18" charset="0"/>
              </a:rPr>
              <a:t>Sortino</a:t>
            </a:r>
            <a:r>
              <a:rPr lang="en-US" altLang="zh-TW" dirty="0">
                <a:latin typeface="Times New Roman" panose="02020603050405020304" pitchFamily="18" charset="0"/>
                <a:cs typeface="Times New Roman" panose="02020603050405020304" pitchFamily="18" charset="0"/>
              </a:rPr>
              <a:t> ratio, Maximum Drawdown, Calmar ratio and average yearly return. </a:t>
            </a:r>
          </a:p>
          <a:p>
            <a:r>
              <a:rPr lang="en-US" altLang="zh-TW" dirty="0">
                <a:latin typeface="Times New Roman" panose="02020603050405020304" pitchFamily="18" charset="0"/>
                <a:cs typeface="Times New Roman" panose="02020603050405020304" pitchFamily="18" charset="0"/>
              </a:rPr>
              <a:t>The result shows that, our model outperforms the Vanguard glide path in terms of all risk-adjusted returns, and slightly underperforms in terms of average yearly return.</a:t>
            </a:r>
          </a:p>
          <a:p>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C4C11CD7-6919-5148-AEA3-18452D75D3B7}"/>
              </a:ext>
            </a:extLst>
          </p:cNvPr>
          <p:cNvSpPr txBox="1"/>
          <p:nvPr/>
        </p:nvSpPr>
        <p:spPr>
          <a:xfrm>
            <a:off x="4471416" y="4048275"/>
            <a:ext cx="4210783" cy="276999"/>
          </a:xfrm>
          <a:prstGeom prst="rect">
            <a:avLst/>
          </a:prstGeom>
          <a:noFill/>
        </p:spPr>
        <p:txBody>
          <a:bodyPr wrap="square" rtlCol="0">
            <a:spAutoFit/>
          </a:bodyPr>
          <a:lstStyle/>
          <a:p>
            <a:pPr algn="ctr"/>
            <a:r>
              <a:rPr lang="en-US" altLang="zh-TW" sz="1200" dirty="0">
                <a:latin typeface="Times New Roman" panose="02020603050405020304" pitchFamily="18" charset="0"/>
                <a:cs typeface="Times New Roman" panose="02020603050405020304" pitchFamily="18" charset="0"/>
              </a:rPr>
              <a:t>Monte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Carlo</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Simulation</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Result </a:t>
            </a:r>
            <a:r>
              <a:rPr lang="en-US" sz="1200" dirty="0">
                <a:latin typeface="Times New Roman" panose="02020603050405020304" pitchFamily="18" charset="0"/>
                <a:cs typeface="Times New Roman" panose="02020603050405020304" pitchFamily="18" charset="0"/>
              </a:rPr>
              <a:t>(Source:</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Author</a:t>
            </a:r>
            <a:r>
              <a:rPr lang="en-US" sz="1200" dirty="0">
                <a:latin typeface="Times New Roman" panose="02020603050405020304" pitchFamily="18" charset="0"/>
                <a:cs typeface="Times New Roman" panose="02020603050405020304" pitchFamily="18" charset="0"/>
              </a:rPr>
              <a:t>)</a:t>
            </a:r>
            <a:endParaRPr lang="en-US" sz="1200" dirty="0">
              <a:solidFill>
                <a:schemeClr val="bg2"/>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xmlns="" id="{611252D1-B0BD-7449-B7AC-5E8761A6A6BB}"/>
              </a:ext>
            </a:extLst>
          </p:cNvPr>
          <p:cNvGraphicFramePr>
            <a:graphicFrameLocks noGrp="1"/>
          </p:cNvGraphicFramePr>
          <p:nvPr>
            <p:extLst>
              <p:ext uri="{D42A27DB-BD31-4B8C-83A1-F6EECF244321}">
                <p14:modId xmlns:p14="http://schemas.microsoft.com/office/powerpoint/2010/main" val="1544252863"/>
              </p:ext>
            </p:extLst>
          </p:nvPr>
        </p:nvGraphicFramePr>
        <p:xfrm>
          <a:off x="1099861" y="2444882"/>
          <a:ext cx="6944278" cy="1363794"/>
        </p:xfrm>
        <a:graphic>
          <a:graphicData uri="http://schemas.openxmlformats.org/drawingml/2006/table">
            <a:tbl>
              <a:tblPr firstRow="1" firstCol="1" bandRow="1"/>
              <a:tblGrid>
                <a:gridCol w="1157132">
                  <a:extLst>
                    <a:ext uri="{9D8B030D-6E8A-4147-A177-3AD203B41FA5}">
                      <a16:colId xmlns:a16="http://schemas.microsoft.com/office/drawing/2014/main" xmlns="" val="2408532153"/>
                    </a:ext>
                  </a:extLst>
                </a:gridCol>
                <a:gridCol w="1157132">
                  <a:extLst>
                    <a:ext uri="{9D8B030D-6E8A-4147-A177-3AD203B41FA5}">
                      <a16:colId xmlns:a16="http://schemas.microsoft.com/office/drawing/2014/main" xmlns="" val="3694016463"/>
                    </a:ext>
                  </a:extLst>
                </a:gridCol>
                <a:gridCol w="1157132">
                  <a:extLst>
                    <a:ext uri="{9D8B030D-6E8A-4147-A177-3AD203B41FA5}">
                      <a16:colId xmlns:a16="http://schemas.microsoft.com/office/drawing/2014/main" xmlns="" val="254122318"/>
                    </a:ext>
                  </a:extLst>
                </a:gridCol>
                <a:gridCol w="1157132">
                  <a:extLst>
                    <a:ext uri="{9D8B030D-6E8A-4147-A177-3AD203B41FA5}">
                      <a16:colId xmlns:a16="http://schemas.microsoft.com/office/drawing/2014/main" xmlns="" val="4009435856"/>
                    </a:ext>
                  </a:extLst>
                </a:gridCol>
                <a:gridCol w="1157875">
                  <a:extLst>
                    <a:ext uri="{9D8B030D-6E8A-4147-A177-3AD203B41FA5}">
                      <a16:colId xmlns:a16="http://schemas.microsoft.com/office/drawing/2014/main" xmlns="" val="3609447361"/>
                    </a:ext>
                  </a:extLst>
                </a:gridCol>
                <a:gridCol w="1157875">
                  <a:extLst>
                    <a:ext uri="{9D8B030D-6E8A-4147-A177-3AD203B41FA5}">
                      <a16:colId xmlns:a16="http://schemas.microsoft.com/office/drawing/2014/main" xmlns="" val="2092996028"/>
                    </a:ext>
                  </a:extLst>
                </a:gridCol>
              </a:tblGrid>
              <a:tr h="454598">
                <a:tc>
                  <a:txBody>
                    <a:bodyPr/>
                    <a:lstStyle/>
                    <a:p>
                      <a:pPr marL="0" marR="0" algn="ctr">
                        <a:spcBef>
                          <a:spcPts val="0"/>
                        </a:spcBef>
                        <a:spcAft>
                          <a:spcPts val="0"/>
                        </a:spcAft>
                      </a:pPr>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7058D"/>
                    </a:solidFill>
                  </a:tcPr>
                </a:tc>
                <a:tc>
                  <a:txBody>
                    <a:bodyPr/>
                    <a:lstStyle/>
                    <a:p>
                      <a:pPr marL="0" marR="0" algn="ctr">
                        <a:spcBef>
                          <a:spcPts val="0"/>
                        </a:spcBef>
                        <a:spcAft>
                          <a:spcPts val="0"/>
                        </a:spcAft>
                      </a:pPr>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Sharpe Ratio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7058D"/>
                    </a:solidFill>
                  </a:tcPr>
                </a:tc>
                <a:tc>
                  <a:txBody>
                    <a:bodyPr/>
                    <a:lstStyle/>
                    <a:p>
                      <a:pPr marL="0" marR="0" algn="ctr">
                        <a:spcBef>
                          <a:spcPts val="0"/>
                        </a:spcBef>
                        <a:spcAft>
                          <a:spcPts val="0"/>
                        </a:spcAft>
                      </a:pPr>
                      <a:r>
                        <a:rPr lang="en-US"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Sortino</a:t>
                      </a:r>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Ratio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7058D"/>
                    </a:solidFill>
                  </a:tcPr>
                </a:tc>
                <a:tc>
                  <a:txBody>
                    <a:bodyPr/>
                    <a:lstStyle/>
                    <a:p>
                      <a:pPr marL="0" marR="0" algn="ctr">
                        <a:spcBef>
                          <a:spcPts val="0"/>
                        </a:spcBef>
                        <a:spcAft>
                          <a:spcPts val="0"/>
                        </a:spcAft>
                      </a:pPr>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Drawdown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7058D"/>
                    </a:solidFill>
                  </a:tcPr>
                </a:tc>
                <a:tc>
                  <a:txBody>
                    <a:bodyPr/>
                    <a:lstStyle/>
                    <a:p>
                      <a:pPr marL="0" marR="0" algn="ctr">
                        <a:spcBef>
                          <a:spcPts val="0"/>
                        </a:spcBef>
                        <a:spcAft>
                          <a:spcPts val="0"/>
                        </a:spcAft>
                      </a:pPr>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Calmar Ratio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7058D"/>
                    </a:solidFill>
                  </a:tcPr>
                </a:tc>
                <a:tc>
                  <a:txBody>
                    <a:bodyPr/>
                    <a:lstStyle/>
                    <a:p>
                      <a:pPr marL="0" marR="0" algn="ctr">
                        <a:spcBef>
                          <a:spcPts val="0"/>
                        </a:spcBef>
                        <a:spcAft>
                          <a:spcPts val="0"/>
                        </a:spcAft>
                      </a:pPr>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Average Yearly Return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7058D"/>
                    </a:solidFill>
                  </a:tcPr>
                </a:tc>
                <a:extLst>
                  <a:ext uri="{0D108BD9-81ED-4DB2-BD59-A6C34878D82A}">
                    <a16:rowId xmlns:a16="http://schemas.microsoft.com/office/drawing/2014/main" xmlns="" val="3495213227"/>
                  </a:ext>
                </a:extLst>
              </a:tr>
              <a:tr h="454598">
                <a:tc>
                  <a:txBody>
                    <a:bodyPr/>
                    <a:lstStyle/>
                    <a:p>
                      <a:pPr marL="0" marR="0" algn="ctr">
                        <a:spcBef>
                          <a:spcPts val="0"/>
                        </a:spcBef>
                        <a:spcAft>
                          <a:spcPts val="0"/>
                        </a:spcAft>
                      </a:pPr>
                      <a:r>
                        <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Vanguard Glide Path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0.589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1.654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-0.263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0.466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b="1"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0.101</a:t>
                      </a:r>
                      <a:endPar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427953838"/>
                  </a:ext>
                </a:extLst>
              </a:tr>
              <a:tr h="454598">
                <a:tc>
                  <a:txBody>
                    <a:bodyPr/>
                    <a:lstStyle/>
                    <a:p>
                      <a:pPr marL="0" marR="0" algn="ctr">
                        <a:spcBef>
                          <a:spcPts val="0"/>
                        </a:spcBef>
                        <a:spcAft>
                          <a:spcPts val="0"/>
                        </a:spcAft>
                      </a:pPr>
                      <a:r>
                        <a:rPr lang="en-US" sz="120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Reinforcement Learning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0.679</a:t>
                      </a:r>
                      <a:endPar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1.963</a:t>
                      </a:r>
                      <a:endParaRPr lang="en-US" sz="120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-0.200</a:t>
                      </a:r>
                      <a:endParaRPr lang="en-US" sz="120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0.618</a:t>
                      </a:r>
                      <a:endParaRPr lang="en-US" sz="120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0.095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62568653"/>
                  </a:ext>
                </a:extLst>
              </a:tr>
            </a:tbl>
          </a:graphicData>
        </a:graphic>
      </p:graphicFrame>
    </p:spTree>
    <p:extLst>
      <p:ext uri="{BB962C8B-B14F-4D97-AF65-F5344CB8AC3E}">
        <p14:creationId xmlns:p14="http://schemas.microsoft.com/office/powerpoint/2010/main" val="237187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306450" y="1798982"/>
            <a:ext cx="8520600" cy="1841700"/>
          </a:xfrm>
          <a:prstGeom prst="rect">
            <a:avLst/>
          </a:prstGeom>
          <a:noFill/>
          <a:ln>
            <a:noFill/>
          </a:ln>
        </p:spPr>
        <p:txBody>
          <a:bodyPr spcFirstLastPara="1" wrap="square" lIns="91425" tIns="91425" rIns="91425" bIns="91425" anchor="t" anchorCtr="0">
            <a:noAutofit/>
          </a:bodyPr>
          <a:lstStyle/>
          <a:p>
            <a:pPr lvl="0"/>
            <a:r>
              <a:rPr lang="en-US" altLang="zh-TW" sz="4800" b="1" dirty="0">
                <a:latin typeface="Times New Roman" panose="02020603050405020304" pitchFamily="18" charset="0"/>
                <a:cs typeface="Times New Roman" panose="02020603050405020304" pitchFamily="18" charset="0"/>
              </a:rPr>
              <a:t>Discussion</a:t>
            </a:r>
            <a:r>
              <a:rPr lang="zh-TW" altLang="en-US" sz="4800" b="1" dirty="0">
                <a:latin typeface="Times" pitchFamily="2" charset="0"/>
              </a:rPr>
              <a:t> </a:t>
            </a:r>
            <a:r>
              <a:rPr lang="en-US" altLang="zh-TW" sz="4800" b="1" dirty="0">
                <a:latin typeface="Times" pitchFamily="2" charset="0"/>
              </a:rPr>
              <a:t>&amp;</a:t>
            </a:r>
            <a:r>
              <a:rPr lang="zh-TW" altLang="en-US" sz="4800" b="1" dirty="0">
                <a:latin typeface="Times" pitchFamily="2" charset="0"/>
              </a:rPr>
              <a:t> </a:t>
            </a:r>
            <a:r>
              <a:rPr lang="en-US" altLang="zh-TW" sz="4800" b="1" dirty="0">
                <a:latin typeface="Times" pitchFamily="2" charset="0"/>
              </a:rPr>
              <a:t>Conclusion</a:t>
            </a:r>
            <a:endParaRPr lang="en-US" sz="4800" b="1" dirty="0">
              <a:latin typeface="Times" pitchFamily="2" charset="0"/>
            </a:endParaRPr>
          </a:p>
        </p:txBody>
      </p:sp>
      <p:sp>
        <p:nvSpPr>
          <p:cNvPr id="88" name="Google Shape;88;p2"/>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dirty="0"/>
          </a:p>
        </p:txBody>
      </p:sp>
      <p:sp>
        <p:nvSpPr>
          <p:cNvPr id="89" name="Google Shape;89;p2"/>
          <p:cNvSpPr txBox="1"/>
          <p:nvPr/>
        </p:nvSpPr>
        <p:spPr>
          <a:xfrm>
            <a:off x="4348532" y="1661128"/>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US" altLang="zh-TW" sz="25000" b="1" i="0" u="none" strike="noStrike" cap="none" dirty="0">
                <a:solidFill>
                  <a:srgbClr val="9A6ABA"/>
                </a:solidFill>
                <a:latin typeface="Montserrat"/>
                <a:ea typeface="Montserrat"/>
                <a:cs typeface="Montserrat"/>
                <a:sym typeface="Montserrat"/>
              </a:rPr>
              <a:t>05</a:t>
            </a:r>
            <a:endParaRPr sz="25000" b="1" i="0" u="none" strike="noStrike" cap="none"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4102337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pitchFamily="2" charset="0"/>
              </a:rPr>
              <a:t>Result</a:t>
            </a:r>
            <a:r>
              <a:rPr lang="zh-TW" altLang="en-US" sz="4000" dirty="0">
                <a:latin typeface="Times" pitchFamily="2" charset="0"/>
              </a:rPr>
              <a:t> </a:t>
            </a:r>
            <a:r>
              <a:rPr lang="en-US" altLang="zh-TW" sz="4000" dirty="0">
                <a:latin typeface="Times" pitchFamily="2" charset="0"/>
              </a:rPr>
              <a:t>Discussion</a:t>
            </a:r>
            <a:endParaRPr sz="4000" dirty="0">
              <a:latin typeface="Times" pitchFamily="2" charset="0"/>
            </a:endParaRPr>
          </a:p>
        </p:txBody>
      </p:sp>
      <p:sp>
        <p:nvSpPr>
          <p:cNvPr id="95" name="Google Shape;95;p3"/>
          <p:cNvSpPr txBox="1">
            <a:spLocks noGrp="1"/>
          </p:cNvSpPr>
          <p:nvPr>
            <p:ph type="body" idx="1"/>
          </p:nvPr>
        </p:nvSpPr>
        <p:spPr>
          <a:xfrm>
            <a:off x="233294" y="980848"/>
            <a:ext cx="7635404" cy="3390855"/>
          </a:xfrm>
          <a:prstGeom prst="rect">
            <a:avLst/>
          </a:prstGeom>
          <a:noFill/>
          <a:ln>
            <a:noFill/>
          </a:ln>
        </p:spPr>
        <p:txBody>
          <a:bodyPr spcFirstLastPara="1" wrap="square" lIns="91425" tIns="91425" rIns="91425" bIns="91425" anchor="t" anchorCtr="0">
            <a:noAutofit/>
          </a:bodyPr>
          <a:lstStyle/>
          <a:p>
            <a:r>
              <a:rPr lang="en-US" altLang="zh-TW" dirty="0">
                <a:latin typeface="Times" pitchFamily="2" charset="0"/>
                <a:cs typeface="Times New Roman" panose="02020603050405020304" pitchFamily="18" charset="0"/>
              </a:rPr>
              <a:t>A</a:t>
            </a:r>
            <a:r>
              <a:rPr lang="en-US" dirty="0">
                <a:latin typeface="Times" pitchFamily="2" charset="0"/>
                <a:cs typeface="Times New Roman" panose="02020603050405020304" pitchFamily="18" charset="0"/>
              </a:rPr>
              <a:t>lthough the risk-adjusted returns of our model outperform the Vanguard glide path, the average return is lower</a:t>
            </a:r>
            <a:r>
              <a:rPr lang="en-US" altLang="zh-TW" dirty="0">
                <a:latin typeface="Times" pitchFamily="2" charset="0"/>
                <a:cs typeface="Times New Roman" panose="02020603050405020304" pitchFamily="18" charset="0"/>
              </a:rPr>
              <a:t>:</a:t>
            </a:r>
            <a:r>
              <a:rPr lang="zh-TW" altLang="en-US" dirty="0">
                <a:latin typeface="Times" pitchFamily="2" charset="0"/>
                <a:cs typeface="Times New Roman" panose="02020603050405020304" pitchFamily="18" charset="0"/>
              </a:rPr>
              <a:t> </a:t>
            </a:r>
            <a:r>
              <a:rPr lang="en-US" altLang="zh-TW" dirty="0">
                <a:latin typeface="Times" pitchFamily="2" charset="0"/>
                <a:cs typeface="Times New Roman" panose="02020603050405020304" pitchFamily="18" charset="0"/>
              </a:rPr>
              <a:t>one reason for lower average return is the shape of our final model. </a:t>
            </a:r>
            <a:endParaRPr lang="en-US" dirty="0">
              <a:latin typeface="Times" pitchFamily="2" charset="0"/>
              <a:cs typeface="Times New Roman" panose="02020603050405020304" pitchFamily="18" charset="0"/>
            </a:endParaRPr>
          </a:p>
          <a:p>
            <a:r>
              <a:rPr lang="en-US" altLang="zh-TW" dirty="0">
                <a:latin typeface="Times" pitchFamily="2" charset="0"/>
                <a:cs typeface="Times New Roman" panose="02020603050405020304" pitchFamily="18" charset="0"/>
              </a:rPr>
              <a:t>A</a:t>
            </a:r>
            <a:r>
              <a:rPr lang="en-US" dirty="0">
                <a:latin typeface="Times" pitchFamily="2" charset="0"/>
                <a:cs typeface="Times New Roman" panose="02020603050405020304" pitchFamily="18" charset="0"/>
              </a:rPr>
              <a:t>n unusual concave appears between 25 to 35-year-old</a:t>
            </a:r>
            <a:r>
              <a:rPr lang="en-US" altLang="zh-TW" dirty="0">
                <a:latin typeface="Times" pitchFamily="2" charset="0"/>
                <a:cs typeface="Times New Roman" panose="02020603050405020304" pitchFamily="18" charset="0"/>
              </a:rPr>
              <a:t>:</a:t>
            </a:r>
            <a:r>
              <a:rPr lang="zh-TW" altLang="en-US" dirty="0">
                <a:latin typeface="Times" pitchFamily="2" charset="0"/>
                <a:cs typeface="Times New Roman" panose="02020603050405020304" pitchFamily="18" charset="0"/>
              </a:rPr>
              <a:t> </a:t>
            </a:r>
            <a:r>
              <a:rPr lang="en-US" altLang="zh-TW" dirty="0">
                <a:latin typeface="Times" pitchFamily="2" charset="0"/>
                <a:cs typeface="Times New Roman" panose="02020603050405020304" pitchFamily="18" charset="0"/>
              </a:rPr>
              <a:t>the drop of investment ratio appears more rapidly as we train the model with more epochs. </a:t>
            </a:r>
            <a:endParaRPr lang="en-US" dirty="0">
              <a:latin typeface="Times" pitchFamily="2" charset="0"/>
              <a:cs typeface="Times New Roman" panose="02020603050405020304" pitchFamily="18" charset="0"/>
            </a:endParaRPr>
          </a:p>
          <a:p>
            <a:r>
              <a:rPr lang="en-US" altLang="zh-TW" dirty="0">
                <a:latin typeface="Times" pitchFamily="2" charset="0"/>
                <a:cs typeface="Times New Roman" panose="02020603050405020304" pitchFamily="18" charset="0"/>
              </a:rPr>
              <a:t>T</a:t>
            </a:r>
            <a:r>
              <a:rPr lang="en-US" dirty="0">
                <a:latin typeface="Times" pitchFamily="2" charset="0"/>
                <a:cs typeface="Times New Roman" panose="02020603050405020304" pitchFamily="18" charset="0"/>
              </a:rPr>
              <a:t>he problem of lacking training data. </a:t>
            </a:r>
          </a:p>
          <a:p>
            <a:r>
              <a:rPr lang="en-US" altLang="zh-TW" dirty="0">
                <a:latin typeface="Times" pitchFamily="2" charset="0"/>
                <a:cs typeface="Times New Roman" panose="02020603050405020304" pitchFamily="18" charset="0"/>
              </a:rPr>
              <a:t>T</a:t>
            </a:r>
            <a:r>
              <a:rPr lang="en-US" dirty="0">
                <a:latin typeface="Times" pitchFamily="2" charset="0"/>
                <a:cs typeface="Times New Roman" panose="02020603050405020304" pitchFamily="18" charset="0"/>
              </a:rPr>
              <a:t>he result of Monte Carlo simulation shows that the optimal glide paths for every simulation are </a:t>
            </a:r>
            <a:r>
              <a:rPr lang="en-US" altLang="zh-TW" dirty="0">
                <a:latin typeface="Times" pitchFamily="2" charset="0"/>
                <a:cs typeface="Times New Roman" panose="02020603050405020304" pitchFamily="18" charset="0"/>
              </a:rPr>
              <a:t>similar</a:t>
            </a:r>
            <a:r>
              <a:rPr lang="en-US" dirty="0">
                <a:latin typeface="Times" pitchFamily="2" charset="0"/>
                <a:cs typeface="Times New Roman" panose="02020603050405020304" pitchFamily="18" charset="0"/>
              </a:rPr>
              <a:t>. </a:t>
            </a:r>
          </a:p>
        </p:txBody>
      </p:sp>
    </p:spTree>
    <p:extLst>
      <p:ext uri="{BB962C8B-B14F-4D97-AF65-F5344CB8AC3E}">
        <p14:creationId xmlns:p14="http://schemas.microsoft.com/office/powerpoint/2010/main" val="34034279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altLang="zh-TW" sz="4000" dirty="0">
                <a:latin typeface="Times New Roman" panose="02020603050405020304" pitchFamily="18" charset="0"/>
                <a:cs typeface="Times New Roman" panose="02020603050405020304" pitchFamily="18" charset="0"/>
              </a:rPr>
              <a:t>Future</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rPr>
              <a:t>Improvement</a:t>
            </a:r>
            <a:endParaRPr sz="4000" dirty="0">
              <a:latin typeface="Times New Roman" panose="02020603050405020304" pitchFamily="18" charset="0"/>
              <a:cs typeface="Times New Roman" panose="02020603050405020304" pitchFamily="18" charset="0"/>
            </a:endParaRPr>
          </a:p>
        </p:txBody>
      </p:sp>
      <p:sp>
        <p:nvSpPr>
          <p:cNvPr id="95" name="Google Shape;95;p3"/>
          <p:cNvSpPr txBox="1">
            <a:spLocks noGrp="1"/>
          </p:cNvSpPr>
          <p:nvPr>
            <p:ph type="body" idx="1"/>
          </p:nvPr>
        </p:nvSpPr>
        <p:spPr>
          <a:xfrm>
            <a:off x="233294" y="1285781"/>
            <a:ext cx="7635404" cy="1823180"/>
          </a:xfrm>
          <a:prstGeom prst="rect">
            <a:avLst/>
          </a:prstGeom>
          <a:noFill/>
          <a:ln>
            <a:noFill/>
          </a:ln>
        </p:spPr>
        <p:txBody>
          <a:bodyPr spcFirstLastPara="1" wrap="square" lIns="91425" tIns="91425" rIns="91425" bIns="91425" anchor="t" anchorCtr="0">
            <a:noAutofit/>
          </a:bodyPr>
          <a:lstStyle/>
          <a:p>
            <a:r>
              <a:rPr lang="en-US" altLang="zh-TW" b="1" dirty="0">
                <a:latin typeface="Times" pitchFamily="2" charset="0"/>
                <a:cs typeface="Times New Roman" panose="02020603050405020304" pitchFamily="18" charset="0"/>
              </a:rPr>
              <a:t>O</a:t>
            </a:r>
            <a:r>
              <a:rPr lang="en-US" b="1" dirty="0">
                <a:latin typeface="Times" pitchFamily="2" charset="0"/>
                <a:cs typeface="Times New Roman" panose="02020603050405020304" pitchFamily="18" charset="0"/>
              </a:rPr>
              <a:t>ther </a:t>
            </a:r>
            <a:r>
              <a:rPr lang="en-US" altLang="zh-TW" b="1" dirty="0">
                <a:latin typeface="Times" pitchFamily="2" charset="0"/>
                <a:cs typeface="Times New Roman" panose="02020603050405020304" pitchFamily="18" charset="0"/>
              </a:rPr>
              <a:t>market</a:t>
            </a:r>
            <a:r>
              <a:rPr lang="zh-TW" altLang="en-US" b="1" dirty="0">
                <a:latin typeface="Times" pitchFamily="2" charset="0"/>
                <a:cs typeface="Times New Roman" panose="02020603050405020304" pitchFamily="18" charset="0"/>
              </a:rPr>
              <a:t> </a:t>
            </a:r>
            <a:r>
              <a:rPr lang="en-US" b="1" dirty="0">
                <a:latin typeface="Times" pitchFamily="2" charset="0"/>
                <a:cs typeface="Times New Roman" panose="02020603050405020304" pitchFamily="18" charset="0"/>
              </a:rPr>
              <a:t>features </a:t>
            </a:r>
            <a:r>
              <a:rPr lang="en-US" dirty="0">
                <a:latin typeface="Times" pitchFamily="2" charset="0"/>
                <a:cs typeface="Times New Roman" panose="02020603050405020304" pitchFamily="18" charset="0"/>
              </a:rPr>
              <a:t>like trading volume could be added into the model once the problem of lacking data being addressed. </a:t>
            </a:r>
          </a:p>
          <a:p>
            <a:r>
              <a:rPr lang="en-US" altLang="zh-TW" dirty="0">
                <a:latin typeface="Times" pitchFamily="2" charset="0"/>
                <a:cs typeface="Times New Roman" panose="02020603050405020304" pitchFamily="18" charset="0"/>
              </a:rPr>
              <a:t>C</a:t>
            </a:r>
            <a:r>
              <a:rPr lang="en-US" dirty="0">
                <a:latin typeface="Times" pitchFamily="2" charset="0"/>
                <a:cs typeface="Times New Roman" panose="02020603050405020304" pitchFamily="18" charset="0"/>
              </a:rPr>
              <a:t>onsider </a:t>
            </a:r>
            <a:r>
              <a:rPr lang="en-US" b="1" dirty="0">
                <a:latin typeface="Times" pitchFamily="2" charset="0"/>
                <a:cs typeface="Times New Roman" panose="02020603050405020304" pitchFamily="18" charset="0"/>
              </a:rPr>
              <a:t>multiple assets </a:t>
            </a:r>
            <a:r>
              <a:rPr lang="en-US" dirty="0">
                <a:latin typeface="Times" pitchFamily="2" charset="0"/>
                <a:cs typeface="Times New Roman" panose="02020603050405020304" pitchFamily="18" charset="0"/>
              </a:rPr>
              <a:t>will not only make the research closer to reality, but also bring the power of reinforcement learning into play. </a:t>
            </a:r>
          </a:p>
          <a:p>
            <a:r>
              <a:rPr lang="en-US" altLang="zh-TW" dirty="0">
                <a:latin typeface="Times" pitchFamily="2" charset="0"/>
                <a:cs typeface="Times New Roman" panose="02020603050405020304" pitchFamily="18" charset="0"/>
              </a:rPr>
              <a:t>A</a:t>
            </a:r>
            <a:r>
              <a:rPr lang="en-US" dirty="0">
                <a:latin typeface="Times" pitchFamily="2" charset="0"/>
                <a:cs typeface="Times New Roman" panose="02020603050405020304" pitchFamily="18" charset="0"/>
              </a:rPr>
              <a:t> </a:t>
            </a:r>
            <a:r>
              <a:rPr lang="en-US" b="1" dirty="0">
                <a:latin typeface="Times" pitchFamily="2" charset="0"/>
                <a:cs typeface="Times New Roman" panose="02020603050405020304" pitchFamily="18" charset="0"/>
              </a:rPr>
              <a:t>redesigned reward function </a:t>
            </a:r>
            <a:r>
              <a:rPr lang="en-US" dirty="0">
                <a:latin typeface="Times" pitchFamily="2" charset="0"/>
                <a:cs typeface="Times New Roman" panose="02020603050405020304" pitchFamily="18" charset="0"/>
              </a:rPr>
              <a:t>that could deal with the above problems will be a significant improvement.</a:t>
            </a:r>
          </a:p>
        </p:txBody>
      </p:sp>
    </p:spTree>
    <p:extLst>
      <p:ext uri="{BB962C8B-B14F-4D97-AF65-F5344CB8AC3E}">
        <p14:creationId xmlns:p14="http://schemas.microsoft.com/office/powerpoint/2010/main" val="578670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06400" y="213083"/>
            <a:ext cx="7462298" cy="767765"/>
          </a:xfrm>
          <a:prstGeom prst="rect">
            <a:avLst/>
          </a:prstGeom>
          <a:noFill/>
          <a:ln>
            <a:noFill/>
          </a:ln>
        </p:spPr>
        <p:txBody>
          <a:bodyPr spcFirstLastPara="1" wrap="square" lIns="91425" tIns="91425" rIns="91425" bIns="91425" anchor="t" anchorCtr="0">
            <a:noAutofit/>
          </a:bodyPr>
          <a:lstStyle/>
          <a:p>
            <a:pPr lvl="0" algn="l"/>
            <a:r>
              <a:rPr lang="en-US" sz="4000" dirty="0">
                <a:latin typeface="Times New Roman" charset="0"/>
                <a:ea typeface="Times New Roman" charset="0"/>
                <a:cs typeface="Times New Roman" charset="0"/>
              </a:rPr>
              <a:t>Target-Date Fund in 401(k) plans</a:t>
            </a:r>
            <a:endParaRPr sz="4000" dirty="0">
              <a:latin typeface="Times New Roman" charset="0"/>
              <a:ea typeface="Times New Roman" charset="0"/>
              <a:cs typeface="Times New Roman" charset="0"/>
            </a:endParaRPr>
          </a:p>
        </p:txBody>
      </p:sp>
      <p:sp>
        <p:nvSpPr>
          <p:cNvPr id="95" name="Google Shape;95;p3"/>
          <p:cNvSpPr txBox="1">
            <a:spLocks noGrp="1"/>
          </p:cNvSpPr>
          <p:nvPr>
            <p:ph type="body" idx="1"/>
          </p:nvPr>
        </p:nvSpPr>
        <p:spPr>
          <a:xfrm>
            <a:off x="5158996" y="1029008"/>
            <a:ext cx="3577018" cy="3294290"/>
          </a:xfrm>
          <a:prstGeom prst="rect">
            <a:avLst/>
          </a:prstGeom>
          <a:noFill/>
          <a:ln>
            <a:noFill/>
          </a:ln>
        </p:spPr>
        <p:txBody>
          <a:bodyPr spcFirstLastPara="1" wrap="square" lIns="91425" tIns="91425" rIns="91425" bIns="91425" anchor="t" anchorCtr="0">
            <a:noAutofit/>
          </a:bodyPr>
          <a:lstStyle/>
          <a:p>
            <a:r>
              <a:rPr lang="en-US" dirty="0">
                <a:latin typeface="Times New Roman" charset="0"/>
                <a:ea typeface="Times New Roman" charset="0"/>
                <a:cs typeface="Times New Roman" charset="0"/>
              </a:rPr>
              <a:t>Target date funds were more than one-quarter (27 percent) of 401(k) plan assets in the database </a:t>
            </a: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More than half</a:t>
            </a:r>
            <a:r>
              <a:rPr lang="zh-TW" altLang="en-US"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(56 percent) of 401(k) participants held target date funds at year-end 2018. </a:t>
            </a: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New hired 401(k) participants were more likely to hold target date funds than older participants. </a:t>
            </a:r>
          </a:p>
        </p:txBody>
      </p:sp>
      <p:sp>
        <p:nvSpPr>
          <p:cNvPr id="15" name="TextBox 14"/>
          <p:cNvSpPr txBox="1"/>
          <p:nvPr/>
        </p:nvSpPr>
        <p:spPr>
          <a:xfrm>
            <a:off x="406400" y="4184798"/>
            <a:ext cx="4650632" cy="276999"/>
          </a:xfrm>
          <a:prstGeom prst="rect">
            <a:avLst/>
          </a:prstGeom>
          <a:noFill/>
        </p:spPr>
        <p:txBody>
          <a:bodyPr wrap="none" rtlCol="0">
            <a:spAutoFit/>
          </a:bodyPr>
          <a:lstStyle/>
          <a:p>
            <a:r>
              <a:rPr lang="en-US" sz="1200" dirty="0">
                <a:solidFill>
                  <a:schemeClr val="bg2"/>
                </a:solidFill>
                <a:latin typeface="Times New Roman" charset="0"/>
                <a:ea typeface="Times New Roman" charset="0"/>
                <a:cs typeface="Times New Roman" charset="0"/>
              </a:rPr>
              <a:t>(Source: https://</a:t>
            </a:r>
            <a:r>
              <a:rPr lang="en-US" sz="1200" dirty="0" err="1">
                <a:solidFill>
                  <a:schemeClr val="bg2"/>
                </a:solidFill>
                <a:latin typeface="Times New Roman" charset="0"/>
                <a:ea typeface="Times New Roman" charset="0"/>
                <a:cs typeface="Times New Roman" charset="0"/>
              </a:rPr>
              <a:t>www.ici.org</a:t>
            </a:r>
            <a:r>
              <a:rPr lang="en-US" sz="1200" dirty="0">
                <a:solidFill>
                  <a:schemeClr val="bg2"/>
                </a:solidFill>
                <a:latin typeface="Times New Roman" charset="0"/>
                <a:ea typeface="Times New Roman" charset="0"/>
                <a:cs typeface="Times New Roman" charset="0"/>
              </a:rPr>
              <a:t>/system/files/attachments/pdf/per27-02.pdf)</a:t>
            </a: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4677"/>
          <a:stretch/>
        </p:blipFill>
        <p:spPr>
          <a:xfrm>
            <a:off x="202947" y="1157010"/>
            <a:ext cx="5125102" cy="2829480"/>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924534984"/>
      </p:ext>
    </p:extLst>
  </p:cSld>
  <p:clrMapOvr>
    <a:masterClrMapping/>
  </p:clrMapOvr>
  <mc:AlternateContent xmlns:mc="http://schemas.openxmlformats.org/markup-compatibility/2006">
    <mc:Choice xmlns:p14="http://schemas.microsoft.com/office/powerpoint/2010/main" Requires="p14">
      <p:transition spd="slow" p14:dur="2000" advTm="32138"/>
    </mc:Choice>
    <mc:Fallback>
      <p:transition spd="slow" advTm="32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2177</TotalTime>
  <Words>5384</Words>
  <Application>Microsoft Macintosh PowerPoint</Application>
  <PresentationFormat>On-screen Show (16:9)</PresentationFormat>
  <Paragraphs>526</Paragraphs>
  <Slides>84</Slides>
  <Notes>84</Notes>
  <HiddenSlides>0</HiddenSlides>
  <MMClips>21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Cambria Math</vt:lpstr>
      <vt:lpstr>Montserrat</vt:lpstr>
      <vt:lpstr>Montserrat Black</vt:lpstr>
      <vt:lpstr>Montserrat ExtraBold</vt:lpstr>
      <vt:lpstr>PMingLiU</vt:lpstr>
      <vt:lpstr>Times</vt:lpstr>
      <vt:lpstr>Times New Roman</vt:lpstr>
      <vt:lpstr>Wingdings</vt:lpstr>
      <vt:lpstr>新細明體</vt:lpstr>
      <vt:lpstr>Arial</vt:lpstr>
      <vt:lpstr>NYU Bold</vt:lpstr>
      <vt:lpstr>Introduction of Target-Date Fund and Application of Machine Learning to Optimize Glide Path</vt:lpstr>
      <vt:lpstr> Target-Date Fund</vt:lpstr>
      <vt:lpstr> Introduction of TDFs </vt:lpstr>
      <vt:lpstr>Target Date Fund</vt:lpstr>
      <vt:lpstr>Target Date Fund – Glide Path</vt:lpstr>
      <vt:lpstr> The Growth of  Target-Date Fund</vt:lpstr>
      <vt:lpstr>Why TDFs Get Popular in Recent Year ?</vt:lpstr>
      <vt:lpstr>The Growth of Target-Date Fund</vt:lpstr>
      <vt:lpstr>Target-Date Fund in 401(k) plans</vt:lpstr>
      <vt:lpstr>Comparison Between TDFs and Other Mutual Funds</vt:lpstr>
      <vt:lpstr>Expense Ratio</vt:lpstr>
      <vt:lpstr>Expense Ratio</vt:lpstr>
      <vt:lpstr>Expense Ratio (Continued)</vt:lpstr>
      <vt:lpstr>Performance</vt:lpstr>
      <vt:lpstr>Performance</vt:lpstr>
      <vt:lpstr>Performance(Continued)</vt:lpstr>
      <vt:lpstr>Performance(Continued)</vt:lpstr>
      <vt:lpstr>Risk</vt:lpstr>
      <vt:lpstr>Summary</vt:lpstr>
      <vt:lpstr> Introduction of Glide Path and Analysis of Longevity Risk</vt:lpstr>
      <vt:lpstr>Intro of Glide Path</vt:lpstr>
      <vt:lpstr>What is Glide Path ?</vt:lpstr>
      <vt:lpstr>Extended Life Portfolio </vt:lpstr>
      <vt:lpstr>Key Elements in Designing Glide Path </vt:lpstr>
      <vt:lpstr>Prevailing Glide Paths</vt:lpstr>
      <vt:lpstr>Prevailing Glide Paths</vt:lpstr>
      <vt:lpstr>Rebalancing Policy</vt:lpstr>
      <vt:lpstr>Shortfall Risk Analysis</vt:lpstr>
      <vt:lpstr>Objectives</vt:lpstr>
      <vt:lpstr>Inputs of the Model</vt:lpstr>
      <vt:lpstr>Model the Income Stream  </vt:lpstr>
      <vt:lpstr>Sample Path of Income </vt:lpstr>
      <vt:lpstr>Results</vt:lpstr>
      <vt:lpstr>Results</vt:lpstr>
      <vt:lpstr>Conclusion</vt:lpstr>
      <vt:lpstr>Stepping into the Future</vt:lpstr>
      <vt:lpstr> Optimize the Existing Glide Path by Predicted Market Movement </vt:lpstr>
      <vt:lpstr> Objectives</vt:lpstr>
      <vt:lpstr>Objectives</vt:lpstr>
      <vt:lpstr>Methodology &amp; Results</vt:lpstr>
      <vt:lpstr>Methodology</vt:lpstr>
      <vt:lpstr>Methodology</vt:lpstr>
      <vt:lpstr>Machine-learning model: XGBoost </vt:lpstr>
      <vt:lpstr>Data</vt:lpstr>
      <vt:lpstr>Target Value</vt:lpstr>
      <vt:lpstr>Features</vt:lpstr>
      <vt:lpstr>Tuning Hyperparameter </vt:lpstr>
      <vt:lpstr>Results : Classification Report</vt:lpstr>
      <vt:lpstr>Results: Predicted Market Movement</vt:lpstr>
      <vt:lpstr>Results: Validate the efficiency of predicted Market Movement (1)</vt:lpstr>
      <vt:lpstr>Results: Validate the efficiency of predicted Market Movement (2)</vt:lpstr>
      <vt:lpstr>Why outperformance implies the efficiency of market movement prediction?</vt:lpstr>
      <vt:lpstr>Methodology</vt:lpstr>
      <vt:lpstr>Using Decreasing Ratios to decide the proportion of equity and fixed income</vt:lpstr>
      <vt:lpstr>Results</vt:lpstr>
      <vt:lpstr>Methodology</vt:lpstr>
      <vt:lpstr>Results</vt:lpstr>
      <vt:lpstr>Methodology</vt:lpstr>
      <vt:lpstr>Data</vt:lpstr>
      <vt:lpstr>Results: Cumulative Returns</vt:lpstr>
      <vt:lpstr>Results: Drawdown &amp; Sharpe Ratio</vt:lpstr>
      <vt:lpstr>Discussion</vt:lpstr>
      <vt:lpstr>Discussion: Do not know the whole glide path in advance?</vt:lpstr>
      <vt:lpstr>Conclusion</vt:lpstr>
      <vt:lpstr>Conclusion</vt:lpstr>
      <vt:lpstr> TDF Glide Path Optimization with Reinforcement Learning</vt:lpstr>
      <vt:lpstr> Objective &amp;  Reinforcement Learning</vt:lpstr>
      <vt:lpstr>Objective</vt:lpstr>
      <vt:lpstr>Introduction to RL</vt:lpstr>
      <vt:lpstr>Methodology</vt:lpstr>
      <vt:lpstr>Model: Environment (Data)</vt:lpstr>
      <vt:lpstr>Model: Agent</vt:lpstr>
      <vt:lpstr>Model: Reward Function</vt:lpstr>
      <vt:lpstr>Model: Reward Function</vt:lpstr>
      <vt:lpstr>Model: Learning Algorithm</vt:lpstr>
      <vt:lpstr>Monte Carlo Simulation</vt:lpstr>
      <vt:lpstr>Monte Carlo Method</vt:lpstr>
      <vt:lpstr>Vanguard Glide Path</vt:lpstr>
      <vt:lpstr>Training &amp; Simulation Result</vt:lpstr>
      <vt:lpstr>Training Result</vt:lpstr>
      <vt:lpstr>Simulation Result</vt:lpstr>
      <vt:lpstr>Discussion &amp; Conclusion</vt:lpstr>
      <vt:lpstr>Result Discussion</vt:lpstr>
      <vt:lpstr>Future Improvement</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Target-Date Fund and Application of Machine Learning to Optimize Glidepath</dc:title>
  <cp:lastModifiedBy>張予馨</cp:lastModifiedBy>
  <cp:revision>45</cp:revision>
  <dcterms:modified xsi:type="dcterms:W3CDTF">2022-05-05T20:35:22Z</dcterms:modified>
</cp:coreProperties>
</file>